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82" r:id="rId7"/>
    <p:sldId id="278" r:id="rId8"/>
    <p:sldId id="284" r:id="rId9"/>
    <p:sldId id="280" r:id="rId10"/>
    <p:sldId id="283" r:id="rId11"/>
    <p:sldId id="285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66" r:id="rId26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ike Olasina" initials="R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03D"/>
    <a:srgbClr val="D22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77007"/>
  </p:normalViewPr>
  <p:slideViewPr>
    <p:cSldViewPr>
      <p:cViewPr varScale="1">
        <p:scale>
          <a:sx n="102" d="100"/>
          <a:sy n="102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4:43:51.827" idx="1">
    <p:pos x="10" y="10"/>
    <p:text>Find an image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6T14:32:29.397" idx="4">
    <p:pos x="2297" y="1237"/>
    <p:text>Change the pictures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6T11:38:26.231" idx="2">
    <p:pos x="7128" y="1567"/>
    <p:text>Change the scorers table photo 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27ACC-12F3-F748-A7A2-EBA5952E2113}" type="doc">
      <dgm:prSet loTypeId="urn:microsoft.com/office/officeart/2005/8/layout/process1" loCatId="" qsTypeId="urn:microsoft.com/office/officeart/2005/8/quickstyle/simple4" qsCatId="simple" csTypeId="urn:microsoft.com/office/officeart/2005/8/colors/accent2_2" csCatId="accent2" phldr="1"/>
      <dgm:spPr/>
    </dgm:pt>
    <dgm:pt modelId="{9941CCDC-70AC-5D4D-996B-5C6965C0AE1C}">
      <dgm:prSet phldrT="[Text]"/>
      <dgm:spPr/>
      <dgm:t>
        <a:bodyPr/>
        <a:lstStyle/>
        <a:p>
          <a:r>
            <a:rPr lang="en-US" dirty="0"/>
            <a:t>STOP</a:t>
          </a:r>
        </a:p>
      </dgm:t>
    </dgm:pt>
    <dgm:pt modelId="{DD684A3D-D459-9E4F-9318-6E826DD9741C}" type="parTrans" cxnId="{894B1DF3-68FB-9E4E-8825-3F23DAE49FDE}">
      <dgm:prSet/>
      <dgm:spPr/>
      <dgm:t>
        <a:bodyPr/>
        <a:lstStyle/>
        <a:p>
          <a:endParaRPr lang="en-US"/>
        </a:p>
      </dgm:t>
    </dgm:pt>
    <dgm:pt modelId="{2419E734-DE4B-0C45-86F6-5EC118AFEAFF}" type="sibTrans" cxnId="{894B1DF3-68FB-9E4E-8825-3F23DAE49FDE}">
      <dgm:prSet/>
      <dgm:spPr/>
      <dgm:t>
        <a:bodyPr/>
        <a:lstStyle/>
        <a:p>
          <a:endParaRPr lang="en-US"/>
        </a:p>
      </dgm:t>
    </dgm:pt>
    <dgm:pt modelId="{F61D8924-01B2-DD44-A33A-0879CB4F1968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F478E14B-69E3-2747-8BA8-DAF5945AF45A}" type="parTrans" cxnId="{E432375B-1913-7B4D-82E3-5A9204ECCE0C}">
      <dgm:prSet/>
      <dgm:spPr/>
      <dgm:t>
        <a:bodyPr/>
        <a:lstStyle/>
        <a:p>
          <a:endParaRPr lang="en-US"/>
        </a:p>
      </dgm:t>
    </dgm:pt>
    <dgm:pt modelId="{DCA9B3AB-4D37-D748-A1BE-CEDA364A5302}" type="sibTrans" cxnId="{E432375B-1913-7B4D-82E3-5A9204ECCE0C}">
      <dgm:prSet/>
      <dgm:spPr/>
      <dgm:t>
        <a:bodyPr/>
        <a:lstStyle/>
        <a:p>
          <a:endParaRPr lang="en-US"/>
        </a:p>
      </dgm:t>
    </dgm:pt>
    <dgm:pt modelId="{02D676E3-ED96-9346-95B8-3F323787AAA6}">
      <dgm:prSet phldrT="[Text]"/>
      <dgm:spPr/>
      <dgm:t>
        <a:bodyPr/>
        <a:lstStyle/>
        <a:p>
          <a:r>
            <a:rPr lang="en-US" dirty="0"/>
            <a:t>CONTINUE</a:t>
          </a:r>
        </a:p>
      </dgm:t>
    </dgm:pt>
    <dgm:pt modelId="{837D9027-DC66-5E42-B29B-EFEF8892A379}" type="parTrans" cxnId="{AE92F346-9B45-DA44-B77D-C9EB8E1CA6F6}">
      <dgm:prSet/>
      <dgm:spPr/>
      <dgm:t>
        <a:bodyPr/>
        <a:lstStyle/>
        <a:p>
          <a:endParaRPr lang="en-US"/>
        </a:p>
      </dgm:t>
    </dgm:pt>
    <dgm:pt modelId="{74E5624A-278C-EE4A-A424-B0B85D3D184C}" type="sibTrans" cxnId="{AE92F346-9B45-DA44-B77D-C9EB8E1CA6F6}">
      <dgm:prSet/>
      <dgm:spPr/>
      <dgm:t>
        <a:bodyPr/>
        <a:lstStyle/>
        <a:p>
          <a:endParaRPr lang="en-US"/>
        </a:p>
      </dgm:t>
    </dgm:pt>
    <dgm:pt modelId="{6923F8FB-C67E-9B44-8AD8-7A223D73766F}" type="pres">
      <dgm:prSet presAssocID="{64D27ACC-12F3-F748-A7A2-EBA5952E2113}" presName="Name0" presStyleCnt="0">
        <dgm:presLayoutVars>
          <dgm:dir/>
          <dgm:resizeHandles val="exact"/>
        </dgm:presLayoutVars>
      </dgm:prSet>
      <dgm:spPr/>
    </dgm:pt>
    <dgm:pt modelId="{C330A798-FFC8-274F-A548-75D9C8C7B7C9}" type="pres">
      <dgm:prSet presAssocID="{9941CCDC-70AC-5D4D-996B-5C6965C0AE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0609D-54EA-ED45-929A-A3266BA3AC79}" type="pres">
      <dgm:prSet presAssocID="{2419E734-DE4B-0C45-86F6-5EC118AFEAF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6FCD079-A0BB-384D-B827-68DEEA365337}" type="pres">
      <dgm:prSet presAssocID="{2419E734-DE4B-0C45-86F6-5EC118AFEAF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2AB6A57-87DA-9546-B265-57F69559B657}" type="pres">
      <dgm:prSet presAssocID="{F61D8924-01B2-DD44-A33A-0879CB4F1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B1904-E6E5-DC46-9E96-42E6A0AE2B84}" type="pres">
      <dgm:prSet presAssocID="{DCA9B3AB-4D37-D748-A1BE-CEDA364A530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152C56D-93B1-C742-B931-AEFE775638D8}" type="pres">
      <dgm:prSet presAssocID="{DCA9B3AB-4D37-D748-A1BE-CEDA364A530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3811F7-23ED-8A46-8D3A-61B8F4055301}" type="pres">
      <dgm:prSet presAssocID="{02D676E3-ED96-9346-95B8-3F323787AA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2375B-1913-7B4D-82E3-5A9204ECCE0C}" srcId="{64D27ACC-12F3-F748-A7A2-EBA5952E2113}" destId="{F61D8924-01B2-DD44-A33A-0879CB4F1968}" srcOrd="1" destOrd="0" parTransId="{F478E14B-69E3-2747-8BA8-DAF5945AF45A}" sibTransId="{DCA9B3AB-4D37-D748-A1BE-CEDA364A5302}"/>
    <dgm:cxn modelId="{99FD31C7-F764-C943-8AA6-F58BDE798062}" type="presOf" srcId="{DCA9B3AB-4D37-D748-A1BE-CEDA364A5302}" destId="{C19B1904-E6E5-DC46-9E96-42E6A0AE2B84}" srcOrd="0" destOrd="0" presId="urn:microsoft.com/office/officeart/2005/8/layout/process1"/>
    <dgm:cxn modelId="{FA1705FE-BE1E-9A49-9590-8C9A97CE5328}" type="presOf" srcId="{2419E734-DE4B-0C45-86F6-5EC118AFEAFF}" destId="{D6FCD079-A0BB-384D-B827-68DEEA365337}" srcOrd="1" destOrd="0" presId="urn:microsoft.com/office/officeart/2005/8/layout/process1"/>
    <dgm:cxn modelId="{1B65DB41-8415-2C41-8BE8-843197C4BD82}" type="presOf" srcId="{DCA9B3AB-4D37-D748-A1BE-CEDA364A5302}" destId="{A152C56D-93B1-C742-B931-AEFE775638D8}" srcOrd="1" destOrd="0" presId="urn:microsoft.com/office/officeart/2005/8/layout/process1"/>
    <dgm:cxn modelId="{A2884D66-BC1D-0741-85C9-8D534F69F4FB}" type="presOf" srcId="{64D27ACC-12F3-F748-A7A2-EBA5952E2113}" destId="{6923F8FB-C67E-9B44-8AD8-7A223D73766F}" srcOrd="0" destOrd="0" presId="urn:microsoft.com/office/officeart/2005/8/layout/process1"/>
    <dgm:cxn modelId="{BF590898-13B4-0E4A-BA68-A25B275AD1EB}" type="presOf" srcId="{02D676E3-ED96-9346-95B8-3F323787AAA6}" destId="{933811F7-23ED-8A46-8D3A-61B8F4055301}" srcOrd="0" destOrd="0" presId="urn:microsoft.com/office/officeart/2005/8/layout/process1"/>
    <dgm:cxn modelId="{AE92F346-9B45-DA44-B77D-C9EB8E1CA6F6}" srcId="{64D27ACC-12F3-F748-A7A2-EBA5952E2113}" destId="{02D676E3-ED96-9346-95B8-3F323787AAA6}" srcOrd="2" destOrd="0" parTransId="{837D9027-DC66-5E42-B29B-EFEF8892A379}" sibTransId="{74E5624A-278C-EE4A-A424-B0B85D3D184C}"/>
    <dgm:cxn modelId="{894B1DF3-68FB-9E4E-8825-3F23DAE49FDE}" srcId="{64D27ACC-12F3-F748-A7A2-EBA5952E2113}" destId="{9941CCDC-70AC-5D4D-996B-5C6965C0AE1C}" srcOrd="0" destOrd="0" parTransId="{DD684A3D-D459-9E4F-9318-6E826DD9741C}" sibTransId="{2419E734-DE4B-0C45-86F6-5EC118AFEAFF}"/>
    <dgm:cxn modelId="{D759E9A8-6F62-6240-AD90-225D25469E59}" type="presOf" srcId="{F61D8924-01B2-DD44-A33A-0879CB4F1968}" destId="{32AB6A57-87DA-9546-B265-57F69559B657}" srcOrd="0" destOrd="0" presId="urn:microsoft.com/office/officeart/2005/8/layout/process1"/>
    <dgm:cxn modelId="{8D76C037-A665-8D4B-8497-D9BABE154A27}" type="presOf" srcId="{9941CCDC-70AC-5D4D-996B-5C6965C0AE1C}" destId="{C330A798-FFC8-274F-A548-75D9C8C7B7C9}" srcOrd="0" destOrd="0" presId="urn:microsoft.com/office/officeart/2005/8/layout/process1"/>
    <dgm:cxn modelId="{22FCDA8D-F716-DE43-9392-D4D5C7B9B3D6}" type="presOf" srcId="{2419E734-DE4B-0C45-86F6-5EC118AFEAFF}" destId="{0B50609D-54EA-ED45-929A-A3266BA3AC79}" srcOrd="0" destOrd="0" presId="urn:microsoft.com/office/officeart/2005/8/layout/process1"/>
    <dgm:cxn modelId="{395DD381-644B-014D-9421-85FCB110460F}" type="presParOf" srcId="{6923F8FB-C67E-9B44-8AD8-7A223D73766F}" destId="{C330A798-FFC8-274F-A548-75D9C8C7B7C9}" srcOrd="0" destOrd="0" presId="urn:microsoft.com/office/officeart/2005/8/layout/process1"/>
    <dgm:cxn modelId="{F8C795F4-D9CB-D141-95CD-D9B0632E3C4B}" type="presParOf" srcId="{6923F8FB-C67E-9B44-8AD8-7A223D73766F}" destId="{0B50609D-54EA-ED45-929A-A3266BA3AC79}" srcOrd="1" destOrd="0" presId="urn:microsoft.com/office/officeart/2005/8/layout/process1"/>
    <dgm:cxn modelId="{75DFAE5E-49C2-374A-AB31-A5EF56689CA7}" type="presParOf" srcId="{0B50609D-54EA-ED45-929A-A3266BA3AC79}" destId="{D6FCD079-A0BB-384D-B827-68DEEA365337}" srcOrd="0" destOrd="0" presId="urn:microsoft.com/office/officeart/2005/8/layout/process1"/>
    <dgm:cxn modelId="{3F5CBCCD-3752-934E-A690-30E82A681512}" type="presParOf" srcId="{6923F8FB-C67E-9B44-8AD8-7A223D73766F}" destId="{32AB6A57-87DA-9546-B265-57F69559B657}" srcOrd="2" destOrd="0" presId="urn:microsoft.com/office/officeart/2005/8/layout/process1"/>
    <dgm:cxn modelId="{66B36ECC-BFA5-E74B-A7AE-B09C18610561}" type="presParOf" srcId="{6923F8FB-C67E-9B44-8AD8-7A223D73766F}" destId="{C19B1904-E6E5-DC46-9E96-42E6A0AE2B84}" srcOrd="3" destOrd="0" presId="urn:microsoft.com/office/officeart/2005/8/layout/process1"/>
    <dgm:cxn modelId="{F4E44499-532E-FA49-9302-61C957223A0D}" type="presParOf" srcId="{C19B1904-E6E5-DC46-9E96-42E6A0AE2B84}" destId="{A152C56D-93B1-C742-B931-AEFE775638D8}" srcOrd="0" destOrd="0" presId="urn:microsoft.com/office/officeart/2005/8/layout/process1"/>
    <dgm:cxn modelId="{7E9DAA96-6188-F249-A6A4-AF3A28081659}" type="presParOf" srcId="{6923F8FB-C67E-9B44-8AD8-7A223D73766F}" destId="{933811F7-23ED-8A46-8D3A-61B8F405530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0A798-FFC8-274F-A548-75D9C8C7B7C9}">
      <dsp:nvSpPr>
        <dsp:cNvPr id="0" name=""/>
        <dsp:cNvSpPr/>
      </dsp:nvSpPr>
      <dsp:spPr>
        <a:xfrm>
          <a:off x="7142" y="2068507"/>
          <a:ext cx="2134909" cy="128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STOP</a:t>
          </a:r>
        </a:p>
      </dsp:txBody>
      <dsp:txXfrm>
        <a:off x="44660" y="2106025"/>
        <a:ext cx="2059873" cy="1205909"/>
      </dsp:txXfrm>
    </dsp:sp>
    <dsp:sp modelId="{0B50609D-54EA-ED45-929A-A3266BA3AC79}">
      <dsp:nvSpPr>
        <dsp:cNvPr id="0" name=""/>
        <dsp:cNvSpPr/>
      </dsp:nvSpPr>
      <dsp:spPr>
        <a:xfrm>
          <a:off x="2355543" y="2444251"/>
          <a:ext cx="452600" cy="529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5543" y="2550142"/>
        <a:ext cx="316820" cy="317675"/>
      </dsp:txXfrm>
    </dsp:sp>
    <dsp:sp modelId="{32AB6A57-87DA-9546-B265-57F69559B657}">
      <dsp:nvSpPr>
        <dsp:cNvPr id="0" name=""/>
        <dsp:cNvSpPr/>
      </dsp:nvSpPr>
      <dsp:spPr>
        <a:xfrm>
          <a:off x="2996016" y="2068507"/>
          <a:ext cx="2134909" cy="128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START</a:t>
          </a:r>
        </a:p>
      </dsp:txBody>
      <dsp:txXfrm>
        <a:off x="3033534" y="2106025"/>
        <a:ext cx="2059873" cy="1205909"/>
      </dsp:txXfrm>
    </dsp:sp>
    <dsp:sp modelId="{C19B1904-E6E5-DC46-9E96-42E6A0AE2B84}">
      <dsp:nvSpPr>
        <dsp:cNvPr id="0" name=""/>
        <dsp:cNvSpPr/>
      </dsp:nvSpPr>
      <dsp:spPr>
        <a:xfrm>
          <a:off x="5344416" y="2444251"/>
          <a:ext cx="452600" cy="5294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44416" y="2550142"/>
        <a:ext cx="316820" cy="317675"/>
      </dsp:txXfrm>
    </dsp:sp>
    <dsp:sp modelId="{933811F7-23ED-8A46-8D3A-61B8F4055301}">
      <dsp:nvSpPr>
        <dsp:cNvPr id="0" name=""/>
        <dsp:cNvSpPr/>
      </dsp:nvSpPr>
      <dsp:spPr>
        <a:xfrm>
          <a:off x="5984889" y="2068507"/>
          <a:ext cx="2134909" cy="128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CONTINUE</a:t>
          </a:r>
        </a:p>
      </dsp:txBody>
      <dsp:txXfrm>
        <a:off x="6022407" y="2106025"/>
        <a:ext cx="2059873" cy="1205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5267-F3D8-488F-A9EF-78E3CF89423F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E967-5FFD-4713-B29E-BF1961EBE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/>
              <a:t>Slide Time: 1 min </a:t>
            </a:r>
          </a:p>
          <a:p>
            <a:r>
              <a:rPr lang="en-US" i="0" dirty="0"/>
              <a:t>Total Presentation: 35 min </a:t>
            </a:r>
          </a:p>
          <a:p>
            <a:r>
              <a:rPr lang="en-US" i="0" dirty="0"/>
              <a:t>Location: Classroom </a:t>
            </a:r>
            <a:r>
              <a:rPr lang="en-US" b="0" i="0" dirty="0"/>
              <a:t>with large space </a:t>
            </a:r>
            <a:endParaRPr lang="en-US" i="0" dirty="0"/>
          </a:p>
          <a:p>
            <a:r>
              <a:rPr lang="en-US" i="0" dirty="0"/>
              <a:t>Needs: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Activity Sheet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Pens, paper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Flipchart/whiteboard, marker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Electronic device for recording (phone, camera, iPad,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Whistle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Introduce the topic for this session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Introduce yourself as an educator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Review the expectations for the day and how the course will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/>
              <a:t>Slide Time: 4 min </a:t>
            </a:r>
          </a:p>
          <a:p>
            <a:r>
              <a:rPr lang="en-US" i="1" dirty="0"/>
              <a:t>Provide simple scenarios for all levels and complex double fouls </a:t>
            </a:r>
            <a:r>
              <a:rPr lang="en-US" b="1" i="1" dirty="0"/>
              <a:t>ONLY</a:t>
            </a:r>
            <a:r>
              <a:rPr lang="en-US" i="1" dirty="0"/>
              <a:t> for levels 3.4.5</a:t>
            </a:r>
          </a:p>
          <a:p>
            <a:endParaRPr lang="en-US" dirty="0"/>
          </a:p>
          <a:p>
            <a:r>
              <a:rPr lang="en-US" i="1" dirty="0"/>
              <a:t>Needs: Activity Sheet, video recording, whistle </a:t>
            </a:r>
          </a:p>
          <a:p>
            <a:endParaRPr lang="en-US" dirty="0"/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same groups from the previous activity, have the officials practice reporting a foul to the table (1 min)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group pick a scenario from the bag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one official in the group record the reporting process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groups watch the video back and provide feedback to the official who is practicing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 practice the reporting process again (including the feedback from the group)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officials rotate through the roles and repeat the activity – a new scenario should be picked each time (3 min)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NOTE: Every official should have the opportunity to practice reporting to the table and receiving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4 min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Needs: video recording, whistle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Actions: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/>
              <a:t>Have the groups (from the previous activity) volunteer to demonstrate the correct procedure for foul reporting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/>
              <a:t>Each group can recommend a person to present at the front of the class.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/>
              <a:t>Educator should record the groups and replay the video on the screen for immediate feedback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dirty="0"/>
              <a:t>Have the officials vote with a thumbs up (if done correctly) or a thumb down (if done incorrectly)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8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4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0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5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</a:t>
            </a:r>
            <a:r>
              <a:rPr lang="en-US" b="0" dirty="0"/>
              <a:t> 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</a:t>
            </a:r>
            <a:r>
              <a:rPr lang="en-US" b="0" i="1" dirty="0"/>
              <a:t> foul </a:t>
            </a:r>
            <a:r>
              <a:rPr lang="en-US" b="0" dirty="0"/>
              <a:t>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3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Slide Time: 10 sec</a:t>
            </a:r>
            <a:endParaRPr lang="en-US" dirty="0"/>
          </a:p>
          <a:p>
            <a:r>
              <a:rPr lang="en-US" b="1" dirty="0"/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review the following </a:t>
            </a:r>
            <a:r>
              <a:rPr lang="en-US" b="0" i="1" dirty="0"/>
              <a:t>foul </a:t>
            </a:r>
            <a:r>
              <a:rPr lang="en-US" b="0" dirty="0"/>
              <a:t>signals with the group and remind them to review the rule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Time: 1 min 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learning outcomes with the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5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Time: 1 min 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group identify actions they will take to effectively communicate their signals and reporting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Educator should emphasize: Conviction, Confidence and Calmness </a:t>
            </a: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/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Time: 5 min </a:t>
            </a: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officials create groups of 2 or 3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groups, have them introduce themselves and discuss: Why is it important to use official signals? (1 min)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officials create a new group and repeat the process 2 – 3 more times (2/3 min)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Educator can set conditions for the groups: e.g. someone you have not officiated with before or pair officials with 10+ experience with those who are less experienced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reveal the key points (1 min)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 clear and consistent communication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FIBA is the governing body that defines the official signals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professional sign and attitude to use only the official signals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communicating decisions with signals it is good to remember that the use of signals creates a strong perception among people watching the referees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Signals are one piece of the overall package of providing a trusted and accepted refereeing image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habits &amp; preferences only demonstrate a lack of understanding &amp; professional attitude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 signals is highly necessary </a:t>
            </a:r>
          </a:p>
          <a:p>
            <a:pPr lvl="1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Slide Time: 30 sec</a:t>
            </a:r>
          </a:p>
          <a:p>
            <a:pPr algn="l"/>
            <a:r>
              <a:rPr lang="en-US" b="1" dirty="0"/>
              <a:t>Actions: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b="0" dirty="0"/>
              <a:t>Review the standards for using signals at each of the various NOCP levels </a:t>
            </a:r>
            <a:r>
              <a:rPr lang="en-US" dirty="0"/>
              <a:t> 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Educator should explain what using signals looks like at the NOCP 3,4,5 level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Slide Time: 2 min </a:t>
            </a:r>
          </a:p>
          <a:p>
            <a:r>
              <a:rPr lang="en-US" b="0" i="1" dirty="0"/>
              <a:t>Needs: whistle </a:t>
            </a:r>
          </a:p>
          <a:p>
            <a:endParaRPr lang="en-US" b="0" i="1" dirty="0"/>
          </a:p>
          <a:p>
            <a:r>
              <a:rPr lang="en-US" b="1" dirty="0"/>
              <a:t>Actions: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Educator should demonstrate the appropriate signal process for a violation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Blow whistle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Stop the clock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dirty="0"/>
              <a:t>Have the officials practice whistling and stopping the clock for a violation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Educator should demonstrate the following signals first and have the officials mimic the signals after (similar to ‘Simon says’ or ‘Copycat’)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="0" dirty="0"/>
              <a:t>Out of bounds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="0" dirty="0"/>
              <a:t>Travel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="0" dirty="0"/>
              <a:t>Double dribble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="0" dirty="0"/>
              <a:t>3 second violation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8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8" algn="r"/>
            <a:r>
              <a:rPr lang="en-US" i="1" dirty="0"/>
              <a:t>Slide Time: 1 min </a:t>
            </a:r>
          </a:p>
          <a:p>
            <a:r>
              <a:rPr lang="en-US" b="1" dirty="0"/>
              <a:t>Actions: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Review the process for reporting to the table: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Colour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Number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Nature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dirty="0"/>
              <a:t>Consequence  - the consequence is usually </a:t>
            </a:r>
            <a:r>
              <a:rPr lang="en-US" dirty="0" err="1"/>
              <a:t>colour</a:t>
            </a:r>
            <a:r>
              <a:rPr lang="en-US" dirty="0"/>
              <a:t> of the team to get it with direction of play or number of shots or AP (alternating possession)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Educator should explain the importance of </a:t>
            </a:r>
            <a:r>
              <a:rPr lang="en-US" b="1" dirty="0"/>
              <a:t>“Whistle Tone” </a:t>
            </a:r>
            <a:r>
              <a:rPr lang="en-US" b="0" dirty="0"/>
              <a:t>in reporting: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This speaks to the pitch, which should be clear and crisp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It is a means of communication because different circumstances during the game require different whistle tones and lengths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b="0" dirty="0"/>
              <a:t>Mastering the proper tones can really enhance an official’s game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dirty="0"/>
              <a:t>Educator should provide an example of what reporting a call looks like at the 3,4,5 Level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E8DCC-266C-5549-9E47-6FC10AF2D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/>
              <a:t>Slide Time: 1 min </a:t>
            </a:r>
          </a:p>
          <a:p>
            <a:r>
              <a:rPr lang="en-US" b="1" dirty="0"/>
              <a:t>Actions: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Review the following foul signals with the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/>
              <a:t>Slide Time: 1 min </a:t>
            </a:r>
          </a:p>
          <a:p>
            <a:r>
              <a:rPr lang="en-US" b="1" dirty="0"/>
              <a:t>Actions: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Review the following foul signals with the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/>
              <a:t>Slide Time: 5 min </a:t>
            </a:r>
          </a:p>
          <a:p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Needs: Activity Sheet, whistle </a:t>
            </a:r>
          </a:p>
          <a:p>
            <a:endParaRPr lang="en-CA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Actions:</a:t>
            </a:r>
          </a:p>
          <a:p>
            <a:pPr marL="228600" indent="-228600">
              <a:buFont typeface="+mj-lt"/>
              <a:buAutoNum type="arabicPeriod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officials get into groups of 3, consisting of: official, offender, defender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group select a type of foul from the bag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groups practice calling out fouls at the point of the foul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they have completed the sequence, have the official jog in place for 30 seconds and perform a table report (based on CNNC)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1: CN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2: CNN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3,4,5: CNNC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groups select another foul from the bag 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officials rotate through the positions and practice calling more fouls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E967-5FFD-4713-B29E-BF1961EBE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F888-8C4D-47E8-AB4B-B52A531D192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0261-5920-4254-A6FC-EA470572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8.sv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AB18EC-EA40-7F48-AEC1-4FE2E2DF9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6" y="16898"/>
            <a:ext cx="12191999" cy="6858000"/>
          </a:xfrm>
          <a:prstGeom prst="rect">
            <a:avLst/>
          </a:prstGeom>
        </p:spPr>
      </p:pic>
      <p:pic>
        <p:nvPicPr>
          <p:cNvPr id="7" name="Graphic 3">
            <a:extLst>
              <a:ext uri="{FF2B5EF4-FFF2-40B4-BE49-F238E27FC236}">
                <a16:creationId xmlns:a16="http://schemas.microsoft.com/office/drawing/2014/main" id="{65AAD659-8B3E-C84E-B4CE-EFC728BDD3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130" t="23374" r="16342" b="24115"/>
          <a:stretch/>
        </p:blipFill>
        <p:spPr>
          <a:xfrm>
            <a:off x="3462392" y="4130721"/>
            <a:ext cx="1088157" cy="1095022"/>
          </a:xfrm>
          <a:prstGeom prst="rect">
            <a:avLst/>
          </a:prstGeom>
        </p:spPr>
      </p:pic>
      <p:pic>
        <p:nvPicPr>
          <p:cNvPr id="8" name="Graphic 2">
            <a:extLst>
              <a:ext uri="{FF2B5EF4-FFF2-40B4-BE49-F238E27FC236}">
                <a16:creationId xmlns:a16="http://schemas.microsoft.com/office/drawing/2014/main" id="{2AEA305C-414E-9346-A55B-39EA8C08AF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579261" y="4097489"/>
            <a:ext cx="1161486" cy="1161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062" y="592569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Created by Warren </a:t>
            </a:r>
            <a:r>
              <a:rPr lang="en-US" sz="2400" dirty="0" err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Poncsak</a:t>
            </a:r>
            <a:r>
              <a:rPr lang="en-US" sz="24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&amp; Martha Bradbury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9095D-ABF5-4D41-AE79-C3085AB5FD50}"/>
              </a:ext>
            </a:extLst>
          </p:cNvPr>
          <p:cNvSpPr/>
          <p:nvPr/>
        </p:nvSpPr>
        <p:spPr>
          <a:xfrm>
            <a:off x="2710830" y="1298135"/>
            <a:ext cx="8578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Officiating Techniques (IOT)</a:t>
            </a:r>
          </a:p>
          <a:p>
            <a:pPr algn="r"/>
            <a:r>
              <a:rPr lang="en-CA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Signals &amp; Reporting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FF467-92E6-8244-A4C3-7954A7E83C2A}"/>
              </a:ext>
            </a:extLst>
          </p:cNvPr>
          <p:cNvSpPr txBox="1"/>
          <p:nvPr/>
        </p:nvSpPr>
        <p:spPr>
          <a:xfrm>
            <a:off x="5540761" y="6464369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94010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2667" y="5327836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52" y="5434161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7273" y="378943"/>
            <a:ext cx="573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– FOULS</a:t>
            </a:r>
          </a:p>
        </p:txBody>
      </p:sp>
      <p:pic>
        <p:nvPicPr>
          <p:cNvPr id="7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352" y="1182703"/>
            <a:ext cx="8099841" cy="44925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64103-3B08-8045-90D4-69859D4B81DB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33466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590" y="476672"/>
            <a:ext cx="3098925" cy="24799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ACTIVITY #3 -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SIGNALS</a:t>
            </a:r>
          </a:p>
          <a:p>
            <a:pPr>
              <a:lnSpc>
                <a:spcPct val="150000"/>
              </a:lnSpc>
            </a:pPr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(FOULS) </a:t>
            </a:r>
          </a:p>
        </p:txBody>
      </p:sp>
      <p:sp>
        <p:nvSpPr>
          <p:cNvPr id="13" name="Down Arrow 9"/>
          <p:cNvSpPr/>
          <p:nvPr/>
        </p:nvSpPr>
        <p:spPr>
          <a:xfrm rot="5400000">
            <a:off x="5903057" y="4124917"/>
            <a:ext cx="1752696" cy="157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Down Arrow 9"/>
          <p:cNvSpPr/>
          <p:nvPr/>
        </p:nvSpPr>
        <p:spPr>
          <a:xfrm rot="18875148">
            <a:off x="7863082" y="1807974"/>
            <a:ext cx="1752696" cy="157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Down Arrow 9"/>
          <p:cNvSpPr/>
          <p:nvPr/>
        </p:nvSpPr>
        <p:spPr>
          <a:xfrm rot="12980940">
            <a:off x="4036675" y="1523010"/>
            <a:ext cx="1752696" cy="1578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2804C6-D61E-42C6-85AC-F88946555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8962" y="385318"/>
            <a:ext cx="1802428" cy="2309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54E8CE-AE54-45C9-9260-E1294DDDE0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399"/>
          <a:stretch/>
        </p:blipFill>
        <p:spPr>
          <a:xfrm>
            <a:off x="3739479" y="3558401"/>
            <a:ext cx="1578242" cy="271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AF13FB-2A2D-447D-ACCA-A8BA210B27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474" r="6354"/>
          <a:stretch/>
        </p:blipFill>
        <p:spPr>
          <a:xfrm>
            <a:off x="8374802" y="3565594"/>
            <a:ext cx="2112892" cy="2696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5AFC55-E1B8-CF4E-994D-1DFB1BF23603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83538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4"/>
          <p:cNvSpPr/>
          <p:nvPr/>
        </p:nvSpPr>
        <p:spPr>
          <a:xfrm rot="16200000">
            <a:off x="5341448" y="2412226"/>
            <a:ext cx="1008113" cy="1889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0"/>
                </a:moveTo>
                <a:lnTo>
                  <a:pt x="5400" y="1697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0"/>
                </a:lnTo>
                <a:lnTo>
                  <a:pt x="21600" y="1697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561221" y="620688"/>
            <a:ext cx="706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ACTIVITY #4 – FOUL REPORTING</a:t>
            </a:r>
          </a:p>
        </p:txBody>
      </p:sp>
      <p:pic>
        <p:nvPicPr>
          <p:cNvPr id="1026" name="Picture 2" descr="Image result for cartoon basketball r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79" y="2190179"/>
            <a:ext cx="2381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DCA176-E223-7641-86A4-30971DF49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2"/>
          <a:stretch/>
        </p:blipFill>
        <p:spPr>
          <a:xfrm>
            <a:off x="868692" y="1822510"/>
            <a:ext cx="3498322" cy="30689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44271-C847-B242-8433-02FBBBA62A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95" y="1985404"/>
            <a:ext cx="3923478" cy="2614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BFAF1-3861-CC4C-A500-7F1E24B4541F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48529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5426" y="711139"/>
            <a:ext cx="4719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ACTIVITY #5 – DEMO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498C3-308A-C342-B3F1-E96C8531B1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42" y="2021966"/>
            <a:ext cx="3906657" cy="2601133"/>
          </a:xfrm>
          <a:prstGeom prst="rect">
            <a:avLst/>
          </a:prstGeom>
        </p:spPr>
      </p:pic>
      <p:sp>
        <p:nvSpPr>
          <p:cNvPr id="14" name="Down Arrow 4">
            <a:extLst>
              <a:ext uri="{FF2B5EF4-FFF2-40B4-BE49-F238E27FC236}">
                <a16:creationId xmlns:a16="http://schemas.microsoft.com/office/drawing/2014/main" id="{EC621B9B-CF6F-844C-9B3B-3CE04BAAE071}"/>
              </a:ext>
            </a:extLst>
          </p:cNvPr>
          <p:cNvSpPr/>
          <p:nvPr/>
        </p:nvSpPr>
        <p:spPr>
          <a:xfrm rot="16200000">
            <a:off x="5248475" y="2377769"/>
            <a:ext cx="1008113" cy="1889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70"/>
                </a:moveTo>
                <a:lnTo>
                  <a:pt x="5400" y="1697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970"/>
                </a:lnTo>
                <a:lnTo>
                  <a:pt x="21600" y="1697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5B5DF2-EFB2-394A-BDEE-3AB8F1D62D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r="28303"/>
          <a:stretch/>
        </p:blipFill>
        <p:spPr>
          <a:xfrm>
            <a:off x="1342678" y="1632024"/>
            <a:ext cx="2627018" cy="3381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8058A-2353-314A-B851-622C01B5E244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16594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1709" y="332656"/>
            <a:ext cx="7906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VIOLATIONS</a:t>
            </a:r>
          </a:p>
        </p:txBody>
      </p:sp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757" y="1181874"/>
            <a:ext cx="9638899" cy="43795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0A3594-1ADF-1841-9273-7FE04AB3F9EF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20331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6761" y="332656"/>
            <a:ext cx="7136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VIOLATIONS</a:t>
            </a:r>
          </a:p>
        </p:txBody>
      </p:sp>
      <p:pic>
        <p:nvPicPr>
          <p:cNvPr id="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432" y="1244750"/>
            <a:ext cx="10105548" cy="453243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8F9D21-7A5B-A34C-852A-E28D13BBA2C7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263457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26761" y="613434"/>
            <a:ext cx="7136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VIOLATIONS</a:t>
            </a:r>
          </a:p>
        </p:txBody>
      </p:sp>
      <p:pic>
        <p:nvPicPr>
          <p:cNvPr id="8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922" y="1412776"/>
            <a:ext cx="9974569" cy="429915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D7FA5A-ADFE-584E-A85A-9BBD1F8EC0D7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64990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07" y="1449546"/>
            <a:ext cx="9493199" cy="457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45" y="548680"/>
            <a:ext cx="565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FOULS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34740-D4DA-8844-ACC6-0E5C8499ED36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183136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7753" y="524096"/>
            <a:ext cx="565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FOULS</a:t>
            </a:r>
          </a:p>
        </p:txBody>
      </p:sp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726" y="1340768"/>
            <a:ext cx="8784976" cy="435382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D1210C-A825-4BD2-9390-8D7032FE4ECB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311067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45" y="476672"/>
            <a:ext cx="565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FOULS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641" y="1378554"/>
            <a:ext cx="6995131" cy="46427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8BBC0-38B4-1E46-9D55-613BBC11C425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111988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7198" y="497268"/>
            <a:ext cx="581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7" name="Rectangle 4"/>
          <p:cNvSpPr txBox="1"/>
          <p:nvPr/>
        </p:nvSpPr>
        <p:spPr>
          <a:xfrm>
            <a:off x="236069" y="1826830"/>
            <a:ext cx="6552728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identify the different phases and techniques of having strong and decisive signals as part of court presence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use official signals in a professional and clear way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Practice using official signals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5B42C-86BE-EC40-A528-4D6FDE539F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17813"/>
          <a:stretch/>
        </p:blipFill>
        <p:spPr>
          <a:xfrm>
            <a:off x="7040031" y="1439505"/>
            <a:ext cx="3926366" cy="4560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F33BD-5FA6-C342-BAD9-608FAEEDDD15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35581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46" y="549004"/>
            <a:ext cx="565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FOULS</a:t>
            </a:r>
          </a:p>
        </p:txBody>
      </p:sp>
      <p:pic>
        <p:nvPicPr>
          <p:cNvPr id="7" name="Picture 7" descr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221" y="1330809"/>
            <a:ext cx="9907971" cy="440656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7066FA-02E3-6D42-8A9F-27E78772404A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3885256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129" y="5737377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80" y="5864938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5745" y="491089"/>
            <a:ext cx="5658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- FOULS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335" y="1444446"/>
            <a:ext cx="9483743" cy="414479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EE5A4F-F7C9-6642-8DBB-253EF9C244CA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2918726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7849" y="476672"/>
            <a:ext cx="3493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0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REFLECTION</a:t>
            </a:r>
            <a:endParaRPr lang="en-CA" sz="4800" spc="3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7833778"/>
              </p:ext>
            </p:extLst>
          </p:nvPr>
        </p:nvGraphicFramePr>
        <p:xfrm>
          <a:off x="2031735" y="877753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5910" y="1887215"/>
            <a:ext cx="1029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To effectively communicate my signals and reporting of calls I will</a:t>
            </a:r>
            <a:r>
              <a:rPr lang="is-IS" sz="2400" dirty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66E29-C81A-DA44-9F11-E112DF8891F7}"/>
              </a:ext>
            </a:extLst>
          </p:cNvPr>
          <p:cNvSpPr txBox="1"/>
          <p:nvPr/>
        </p:nvSpPr>
        <p:spPr>
          <a:xfrm>
            <a:off x="2372166" y="4804619"/>
            <a:ext cx="744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Conviction, Confidence, Calmness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A9ABE-F11B-C44C-9044-EC2E763E3DBC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18846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B35F841D-9399-CB46-9249-DDA544659DB6}"/>
              </a:ext>
            </a:extLst>
          </p:cNvPr>
          <p:cNvSpPr/>
          <p:nvPr/>
        </p:nvSpPr>
        <p:spPr>
          <a:xfrm>
            <a:off x="7535366" y="3630246"/>
            <a:ext cx="4104456" cy="2770624"/>
          </a:xfrm>
          <a:prstGeom prst="wedgeEllipseCallout">
            <a:avLst>
              <a:gd name="adj1" fmla="val 43322"/>
              <a:gd name="adj2" fmla="val 56007"/>
            </a:avLst>
          </a:prstGeom>
          <a:solidFill>
            <a:srgbClr val="D222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Why is it important to use official signals?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E8826-FFA8-1F4E-9B07-6904027FE5D7}"/>
              </a:ext>
            </a:extLst>
          </p:cNvPr>
          <p:cNvSpPr txBox="1"/>
          <p:nvPr/>
        </p:nvSpPr>
        <p:spPr>
          <a:xfrm>
            <a:off x="288610" y="457130"/>
            <a:ext cx="9884999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lvl="1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300" dirty="0">
                <a:latin typeface="Century Gothic" panose="020B0502020202020204" pitchFamily="34" charset="0"/>
              </a:rPr>
              <a:t>Provides clear, accurate and consistent communication</a:t>
            </a:r>
          </a:p>
          <a:p>
            <a:pPr marL="898525" lvl="1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300" dirty="0">
                <a:latin typeface="Century Gothic" panose="020B0502020202020204" pitchFamily="34" charset="0"/>
              </a:rPr>
              <a:t>Displays professional attitude and professionalism</a:t>
            </a:r>
          </a:p>
          <a:p>
            <a:pPr marL="898525" lvl="1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300" dirty="0">
                <a:latin typeface="Century Gothic" panose="020B0502020202020204" pitchFamily="34" charset="0"/>
              </a:rPr>
              <a:t>Creates a strong perception </a:t>
            </a:r>
          </a:p>
          <a:p>
            <a:pPr marL="898525" lvl="1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300" dirty="0">
                <a:latin typeface="Century Gothic" panose="020B0502020202020204" pitchFamily="34" charset="0"/>
              </a:rPr>
              <a:t>Provides a trusted and accepted refereeing image</a:t>
            </a:r>
          </a:p>
          <a:p>
            <a:pPr marL="898525" lvl="1" indent="-441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300" dirty="0">
                <a:latin typeface="Century Gothic" panose="020B0502020202020204" pitchFamily="34" charset="0"/>
              </a:rPr>
              <a:t>Personal habits, preferences, and/or use of unapproved signals shows a lack of understanding and </a:t>
            </a:r>
          </a:p>
          <a:p>
            <a:pPr lvl="1">
              <a:lnSpc>
                <a:spcPct val="150000"/>
              </a:lnSpc>
            </a:pPr>
            <a:r>
              <a:rPr lang="en-CA" sz="2300" dirty="0">
                <a:latin typeface="Century Gothic" panose="020B0502020202020204" pitchFamily="34" charset="0"/>
              </a:rPr>
              <a:t>	undermines the above</a:t>
            </a:r>
          </a:p>
          <a:p>
            <a:endParaRPr lang="en-US" sz="2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C6D6D-24D3-4C89-8426-DE28FCDB02D7}"/>
              </a:ext>
            </a:extLst>
          </p:cNvPr>
          <p:cNvSpPr txBox="1"/>
          <p:nvPr/>
        </p:nvSpPr>
        <p:spPr>
          <a:xfrm>
            <a:off x="288610" y="4183920"/>
            <a:ext cx="7570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CA" sz="2400" b="1" dirty="0">
                <a:solidFill>
                  <a:srgbClr val="D1203D"/>
                </a:solidFill>
                <a:latin typeface="Century Gothic" panose="020B0502020202020204" pitchFamily="34" charset="0"/>
              </a:rPr>
              <a:t>TO ATTAIN THE ABOVE …</a:t>
            </a:r>
          </a:p>
          <a:p>
            <a:pPr lvl="1">
              <a:lnSpc>
                <a:spcPct val="150000"/>
              </a:lnSpc>
            </a:pPr>
            <a:r>
              <a:rPr lang="en-CA" sz="2400" b="1" dirty="0">
                <a:latin typeface="Century Gothic" panose="020B0502020202020204" pitchFamily="34" charset="0"/>
              </a:rPr>
              <a:t>PRACTICING SIGNALS IS HIGHLY NECESSARY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01F46-99CC-8844-A1CF-D4294094540C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6246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4103" y="6926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Century Gothic" charset="0"/>
                <a:ea typeface="Century Gothic" charset="0"/>
                <a:cs typeface="Century Gothic" charset="0"/>
              </a:rPr>
              <a:t>SIGNAL STANDARDS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FAC4FE-1A87-9749-9C32-71B5A7C25931}"/>
              </a:ext>
            </a:extLst>
          </p:cNvPr>
          <p:cNvSpPr/>
          <p:nvPr/>
        </p:nvSpPr>
        <p:spPr>
          <a:xfrm>
            <a:off x="550590" y="1404400"/>
            <a:ext cx="3542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1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Uses approved signals sometimes and verbalizes at point occasionally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5E50E-D3EA-544E-99DE-12B2E83F6EE2}"/>
              </a:ext>
            </a:extLst>
          </p:cNvPr>
          <p:cNvSpPr txBox="1"/>
          <p:nvPr/>
        </p:nvSpPr>
        <p:spPr>
          <a:xfrm>
            <a:off x="4060817" y="2874417"/>
            <a:ext cx="41271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2 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Uses approved signals frequently and verbalizes at the point usually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82323-7F31-EF4C-BCC3-CA1DC83B32B4}"/>
              </a:ext>
            </a:extLst>
          </p:cNvPr>
          <p:cNvSpPr txBox="1"/>
          <p:nvPr/>
        </p:nvSpPr>
        <p:spPr>
          <a:xfrm>
            <a:off x="7539615" y="4678685"/>
            <a:ext cx="41719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3, 4, 5 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Uses approved signals always and verbalizes at the point always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D20C8-F654-FB43-BC8F-B28D8169708B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7552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D7A49-0EE7-49F7-9F68-50EED65BA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48763"/>
            <a:ext cx="109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ACTIVITY #1 – SIGNALS CHECKLIST</a:t>
            </a:r>
            <a:endParaRPr lang="en-US" sz="3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D2BDD-3A30-4D28-8A70-8660158E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891" y="1172292"/>
            <a:ext cx="764422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 authorized FIBA signals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Rhythm</a:t>
            </a:r>
          </a:p>
          <a:p>
            <a:pPr marL="1260000" lvl="1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Start and a stop</a:t>
            </a:r>
          </a:p>
          <a:p>
            <a:pPr marL="1260000" lvl="1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Finish signal, freeze and count “one - two”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Strong, Sharp, Visible and Decisive 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Use appropriate hand for direction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Every call with same standard 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Less is more </a:t>
            </a:r>
          </a:p>
          <a:p>
            <a:pPr marL="540000" indent="-540000">
              <a:spcBef>
                <a:spcPts val="12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Verbal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6BCE3-1905-49C9-B33D-E52F98CB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74" y="3917235"/>
            <a:ext cx="2456901" cy="2651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0DCEAD-FFA7-43E0-9899-15772135142A}"/>
              </a:ext>
            </a:extLst>
          </p:cNvPr>
          <p:cNvGrpSpPr/>
          <p:nvPr/>
        </p:nvGrpSpPr>
        <p:grpSpPr>
          <a:xfrm>
            <a:off x="694606" y="5651838"/>
            <a:ext cx="1678207" cy="1074203"/>
            <a:chOff x="694606" y="5651838"/>
            <a:chExt cx="1678207" cy="1074203"/>
          </a:xfrm>
        </p:grpSpPr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id="{2CA67D8C-850D-491F-9FFA-664F985E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94606" y="5651838"/>
              <a:ext cx="830065" cy="1074203"/>
            </a:xfrm>
            <a:prstGeom prst="rect">
              <a:avLst/>
            </a:prstGeom>
          </p:spPr>
        </p:pic>
        <p:pic>
          <p:nvPicPr>
            <p:cNvPr id="9" name="Graphic 7">
              <a:extLst>
                <a:ext uri="{FF2B5EF4-FFF2-40B4-BE49-F238E27FC236}">
                  <a16:creationId xmlns:a16="http://schemas.microsoft.com/office/drawing/2014/main" id="{BDFC3DD9-DC8E-4B3F-BF3A-C1914C4C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718" y="5758163"/>
              <a:ext cx="670095" cy="86155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C58A22-DE5D-7B41-BABE-2D7ACA188ADB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21611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0407" y="620688"/>
            <a:ext cx="836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ACTIVITY #2 – SIMON SAYS “SIGNALS”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9615" y="2724322"/>
            <a:ext cx="510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7374" y="2636912"/>
            <a:ext cx="510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+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6F1480-8307-DC4F-9EBC-4B4B2C49A6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4"/>
          <a:stretch/>
        </p:blipFill>
        <p:spPr>
          <a:xfrm>
            <a:off x="799974" y="1954648"/>
            <a:ext cx="2840373" cy="31090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0F729-3CAB-974C-B1DD-EED113D74A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27040"/>
          <a:stretch/>
        </p:blipFill>
        <p:spPr>
          <a:xfrm>
            <a:off x="4713881" y="1924810"/>
            <a:ext cx="2762650" cy="31686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582A74-DF02-AE43-95A8-CFF2423FD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r="13601"/>
          <a:stretch/>
        </p:blipFill>
        <p:spPr>
          <a:xfrm>
            <a:off x="8543478" y="2007233"/>
            <a:ext cx="3168352" cy="30958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ABC815-2634-AA40-8D42-AC8C2B98A12F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385284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460" y="535968"/>
            <a:ext cx="6216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REPORTING STANDARDS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2B6C11-6C1B-334D-9536-87410EE5755A}"/>
              </a:ext>
            </a:extLst>
          </p:cNvPr>
          <p:cNvSpPr/>
          <p:nvPr/>
        </p:nvSpPr>
        <p:spPr>
          <a:xfrm>
            <a:off x="474030" y="1476408"/>
            <a:ext cx="3542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1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Always verbalizes CN, usually verbalizes NC, and sometimes uses approved signals.</a:t>
            </a:r>
            <a:r>
              <a:rPr lang="en-US" sz="22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83AA-C605-7D4C-87D4-917DC8DE52CC}"/>
              </a:ext>
            </a:extLst>
          </p:cNvPr>
          <p:cNvSpPr txBox="1"/>
          <p:nvPr/>
        </p:nvSpPr>
        <p:spPr>
          <a:xfrm>
            <a:off x="3984257" y="2946425"/>
            <a:ext cx="41271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2 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Always verbalizes CNN, usually verbalizes C, and frequently uses approved signals.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F3C7C-E55D-0B47-A360-CD37A15BE8EB}"/>
              </a:ext>
            </a:extLst>
          </p:cNvPr>
          <p:cNvSpPr txBox="1"/>
          <p:nvPr/>
        </p:nvSpPr>
        <p:spPr>
          <a:xfrm>
            <a:off x="7463055" y="4750693"/>
            <a:ext cx="41719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D123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Level 3, 4, 5 </a:t>
            </a:r>
          </a:p>
          <a:p>
            <a:r>
              <a:rPr lang="en-US" sz="2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Always verbalizes CNNC and always uses approved signals.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CBF6D8-9E2A-1E4C-9111-280DAE219CC2}"/>
              </a:ext>
            </a:extLst>
          </p:cNvPr>
          <p:cNvGrpSpPr/>
          <p:nvPr/>
        </p:nvGrpSpPr>
        <p:grpSpPr>
          <a:xfrm>
            <a:off x="8178643" y="1476408"/>
            <a:ext cx="3456384" cy="2308324"/>
            <a:chOff x="7895406" y="1268760"/>
            <a:chExt cx="3456384" cy="2308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EF2560-1088-C742-9541-6F3B6229DE08}"/>
                </a:ext>
              </a:extLst>
            </p:cNvPr>
            <p:cNvSpPr txBox="1"/>
            <p:nvPr/>
          </p:nvSpPr>
          <p:spPr>
            <a:xfrm>
              <a:off x="7895406" y="1268760"/>
              <a:ext cx="3456384" cy="2308324"/>
            </a:xfrm>
            <a:prstGeom prst="rect">
              <a:avLst/>
            </a:prstGeom>
            <a:solidFill>
              <a:srgbClr val="CD1231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Century Gothic" panose="020B0502020202020204" pitchFamily="34" charset="0"/>
              </a:endParaRP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  C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  N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  N</a:t>
              </a:r>
            </a:p>
            <a:p>
              <a:r>
                <a:rPr lang="en-US" sz="2400" b="1" dirty="0">
                  <a:latin typeface="Century Gothic" panose="020B0502020202020204" pitchFamily="34" charset="0"/>
                </a:rPr>
                <a:t>  C</a:t>
              </a:r>
            </a:p>
            <a:p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7D4BCB-E50F-DA42-801C-757790C041AE}"/>
                </a:ext>
              </a:extLst>
            </p:cNvPr>
            <p:cNvSpPr/>
            <p:nvPr/>
          </p:nvSpPr>
          <p:spPr>
            <a:xfrm>
              <a:off x="8518250" y="1643316"/>
              <a:ext cx="2329484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CD123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olour</a:t>
              </a:r>
            </a:p>
            <a:p>
              <a:r>
                <a:rPr lang="en-US" sz="2400" b="1" dirty="0">
                  <a:solidFill>
                    <a:srgbClr val="CD123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umber</a:t>
              </a:r>
            </a:p>
            <a:p>
              <a:r>
                <a:rPr lang="en-US" sz="2400" b="1" dirty="0">
                  <a:solidFill>
                    <a:srgbClr val="CD123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ature </a:t>
              </a:r>
            </a:p>
            <a:p>
              <a:r>
                <a:rPr lang="en-US" sz="2400" b="1" dirty="0">
                  <a:solidFill>
                    <a:srgbClr val="CD123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onsequence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589FA7-6F5C-9E4A-9DE3-23547CC7789E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6727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D7A49-0EE7-49F7-9F68-50EED65BA4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5974"/>
            <a:ext cx="1097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CHECKLIST FOR REPORTING TO THE </a:t>
            </a:r>
            <a:b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SCORER’S 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CD2BDD-3A30-4D28-8A70-8660158E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718" y="1600200"/>
            <a:ext cx="987809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Move with purpose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Visual contact with table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Stop, set and breathe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Consistent rhythm/cadence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olour  </a:t>
            </a: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umber  </a:t>
            </a: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ature and </a:t>
            </a: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onsequence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Foul reported matches what happened on play</a:t>
            </a:r>
          </a:p>
          <a:p>
            <a:pPr marL="540000" indent="-540000">
              <a:spcBef>
                <a:spcPts val="15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Verbal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6BCE3-1905-49C9-B33D-E52F98CB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74" y="3917235"/>
            <a:ext cx="2456901" cy="2651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0DCEAD-FFA7-43E0-9899-15772135142A}"/>
              </a:ext>
            </a:extLst>
          </p:cNvPr>
          <p:cNvGrpSpPr/>
          <p:nvPr/>
        </p:nvGrpSpPr>
        <p:grpSpPr>
          <a:xfrm>
            <a:off x="694606" y="5651838"/>
            <a:ext cx="1678207" cy="1074203"/>
            <a:chOff x="694606" y="5651838"/>
            <a:chExt cx="1678207" cy="1074203"/>
          </a:xfrm>
        </p:grpSpPr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id="{2CA67D8C-850D-491F-9FFA-664F985E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94606" y="5651838"/>
              <a:ext cx="830065" cy="1074203"/>
            </a:xfrm>
            <a:prstGeom prst="rect">
              <a:avLst/>
            </a:prstGeom>
          </p:spPr>
        </p:pic>
        <p:pic>
          <p:nvPicPr>
            <p:cNvPr id="9" name="Graphic 7">
              <a:extLst>
                <a:ext uri="{FF2B5EF4-FFF2-40B4-BE49-F238E27FC236}">
                  <a16:creationId xmlns:a16="http://schemas.microsoft.com/office/drawing/2014/main" id="{BDFC3DD9-DC8E-4B3F-BF3A-C1914C4C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2718" y="5758163"/>
              <a:ext cx="670095" cy="86155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779A26-FDEF-A84B-944D-5757152EC1A1}"/>
              </a:ext>
            </a:extLst>
          </p:cNvPr>
          <p:cNvSpPr txBox="1"/>
          <p:nvPr/>
        </p:nvSpPr>
        <p:spPr>
          <a:xfrm>
            <a:off x="5540761" y="6295714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26182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8">
            <a:extLst>
              <a:ext uri="{FF2B5EF4-FFF2-40B4-BE49-F238E27FC236}">
                <a16:creationId xmlns:a16="http://schemas.microsoft.com/office/drawing/2014/main" id="{AEB627D3-96C5-0145-B330-A9E59A5BF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6615" y="5327839"/>
            <a:ext cx="830065" cy="1074203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FD00451-B116-A848-8739-607DB4E02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719" y="5434162"/>
            <a:ext cx="670095" cy="861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7273" y="262389"/>
            <a:ext cx="5735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spc="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FIBA SIGNALS – FOULS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918" y="997898"/>
            <a:ext cx="5184576" cy="531241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C3E02-29C3-0B44-835E-EB07E754A1D1}"/>
              </a:ext>
            </a:extLst>
          </p:cNvPr>
          <p:cNvSpPr txBox="1"/>
          <p:nvPr/>
        </p:nvSpPr>
        <p:spPr>
          <a:xfrm>
            <a:off x="5540761" y="6464369"/>
            <a:ext cx="110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2019 – Ver. 4.0</a:t>
            </a:r>
          </a:p>
        </p:txBody>
      </p:sp>
    </p:spTree>
    <p:extLst>
      <p:ext uri="{BB962C8B-B14F-4D97-AF65-F5344CB8AC3E}">
        <p14:creationId xmlns:p14="http://schemas.microsoft.com/office/powerpoint/2010/main" val="193353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067D3CAFB214CA34789B5F897B783" ma:contentTypeVersion="8" ma:contentTypeDescription="Create a new document." ma:contentTypeScope="" ma:versionID="d7c7e0a56e575f24396e44008e839ad7">
  <xsd:schema xmlns:xsd="http://www.w3.org/2001/XMLSchema" xmlns:xs="http://www.w3.org/2001/XMLSchema" xmlns:p="http://schemas.microsoft.com/office/2006/metadata/properties" xmlns:ns3="8435933e-bcfc-4c9b-a40d-603648442da8" targetNamespace="http://schemas.microsoft.com/office/2006/metadata/properties" ma:root="true" ma:fieldsID="5a6d6bab47b4be0abe1aa6bebefb1e18" ns3:_="">
    <xsd:import namespace="8435933e-bcfc-4c9b-a40d-603648442d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5933e-bcfc-4c9b-a40d-603648442d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0BF58A-5CB8-453E-A359-4D160604C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5933e-bcfc-4c9b-a40d-603648442d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116727-6B6B-4BE2-9FA3-B8D149A24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C8F86-19CE-4980-893D-F321CE3DF15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435933e-bcfc-4c9b-a40d-603648442d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1599</Words>
  <Application>Microsoft Office PowerPoint</Application>
  <PresentationFormat>Custom</PresentationFormat>
  <Paragraphs>256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ACTIVITY #1 – SIGNALS CHECKLIST</vt:lpstr>
      <vt:lpstr>PowerPoint Presentation</vt:lpstr>
      <vt:lpstr>PowerPoint Presentation</vt:lpstr>
      <vt:lpstr> CHECKLIST FOR REPORTING TO THE  SCORER’S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Baur</dc:creator>
  <cp:lastModifiedBy>DEMERCHANT, PETER A.</cp:lastModifiedBy>
  <cp:revision>93</cp:revision>
  <dcterms:created xsi:type="dcterms:W3CDTF">2018-08-08T14:30:23Z</dcterms:created>
  <dcterms:modified xsi:type="dcterms:W3CDTF">2019-09-12T18:00:09Z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0x010100BB6067D3CAFB214CA34789B5F897B783</vt:lpwstr>
  </property>
</Properties>
</file>