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61" r:id="rId6"/>
    <p:sldId id="259" r:id="rId7"/>
    <p:sldId id="262" r:id="rId8"/>
    <p:sldId id="274" r:id="rId9"/>
    <p:sldId id="275" r:id="rId10"/>
    <p:sldId id="263" r:id="rId11"/>
    <p:sldId id="280" r:id="rId12"/>
    <p:sldId id="264" r:id="rId13"/>
    <p:sldId id="278" r:id="rId14"/>
    <p:sldId id="267" r:id="rId15"/>
    <p:sldId id="268" r:id="rId16"/>
    <p:sldId id="269" r:id="rId17"/>
    <p:sldId id="271" r:id="rId18"/>
    <p:sldId id="272" r:id="rId19"/>
    <p:sldId id="277" r:id="rId20"/>
    <p:sldId id="273" r:id="rId21"/>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Bonar" initials="JB" lastIdx="6" clrIdx="0">
    <p:extLst/>
  </p:cmAuthor>
  <p:cmAuthor id="2" name="Jordan Stamper" initials="J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5"/>
    <p:restoredTop sz="71495"/>
  </p:normalViewPr>
  <p:slideViewPr>
    <p:cSldViewPr>
      <p:cViewPr varScale="1">
        <p:scale>
          <a:sx n="61" d="100"/>
          <a:sy n="61" d="100"/>
        </p:scale>
        <p:origin x="10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0-04T22:26:46.088" idx="1">
    <p:pos x="10" y="10"/>
    <p:text>Add a picture to this slide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04T11:11:34.683" idx="4">
    <p:pos x="7464" y="1117"/>
    <p:text>Find a new picture??</p:text>
    <p:extLst>
      <p:ext uri="{C676402C-5697-4E1C-873F-D02D1690AC5C}">
        <p15:threadingInfo xmlns:p15="http://schemas.microsoft.com/office/powerpoint/2012/main" timeZoneBias="240"/>
      </p:ext>
    </p:extLst>
  </p:cm>
  <p:cm authorId="1" dt="2018-10-04T11:30:32.418" idx="5">
    <p:pos x="7464" y="1253"/>
    <p:text>Slide 12/13 need to be combined</p:text>
    <p:extLst>
      <p:ext uri="{C676402C-5697-4E1C-873F-D02D1690AC5C}">
        <p15:threadingInfo xmlns:p15="http://schemas.microsoft.com/office/powerpoint/2012/main" timeZoneBias="24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0-04T11:42:43.979" idx="6">
    <p:pos x="10" y="10"/>
    <p:text>Need to change the question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F886E-1621-BC45-B447-43E1CE9D083E}" type="doc">
      <dgm:prSet loTypeId="urn:microsoft.com/office/officeart/2005/8/layout/process1" loCatId="" qsTypeId="urn:microsoft.com/office/officeart/2005/8/quickstyle/simple1" qsCatId="simple" csTypeId="urn:microsoft.com/office/officeart/2005/8/colors/accent1_2" csCatId="accent1" phldr="1"/>
      <dgm:spPr/>
    </dgm:pt>
    <dgm:pt modelId="{3D05349B-DFB2-8949-B6A4-4ECA21D4AC53}">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dgm:spPr>
      <dgm:t>
        <a:bodyPr/>
        <a:lstStyle/>
        <a:p>
          <a:r>
            <a:rPr lang="en-US" b="0" dirty="0">
              <a:solidFill>
                <a:schemeClr val="bg2"/>
              </a:solidFill>
            </a:rPr>
            <a:t>MOVE</a:t>
          </a:r>
        </a:p>
      </dgm:t>
    </dgm:pt>
    <dgm:pt modelId="{54D94254-13FF-E346-AF42-D3C664D22496}" type="parTrans" cxnId="{6BC2AD5C-10E1-3442-8E78-F70C8450622C}">
      <dgm:prSet/>
      <dgm:spPr/>
      <dgm:t>
        <a:bodyPr/>
        <a:lstStyle/>
        <a:p>
          <a:endParaRPr lang="en-US"/>
        </a:p>
      </dgm:t>
    </dgm:pt>
    <dgm:pt modelId="{B5EC3B34-8481-BB49-B38B-8D1457E27FEB}" type="sibTrans" cxnId="{6BC2AD5C-10E1-3442-8E78-F70C8450622C}">
      <dgm:prSet/>
      <dgm:spPr>
        <a:solidFill>
          <a:schemeClr val="tx1"/>
        </a:solidFill>
      </dgm:spPr>
      <dgm:t>
        <a:bodyPr/>
        <a:lstStyle/>
        <a:p>
          <a:endParaRPr lang="en-US"/>
        </a:p>
      </dgm:t>
    </dgm:pt>
    <dgm:pt modelId="{03A9A34F-8F6D-F64D-A928-52D7A48094A4}">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dgm:spPr>
      <dgm:t>
        <a:bodyPr/>
        <a:lstStyle/>
        <a:p>
          <a:r>
            <a:rPr lang="en-US" b="0" dirty="0">
              <a:solidFill>
                <a:schemeClr val="bg2"/>
              </a:solidFill>
            </a:rPr>
            <a:t>OBSERVE</a:t>
          </a:r>
        </a:p>
      </dgm:t>
    </dgm:pt>
    <dgm:pt modelId="{344DB983-A8A2-264A-9733-CD4C3185B08A}" type="parTrans" cxnId="{2827B0C9-82AD-424A-95B0-B3965E2B9735}">
      <dgm:prSet/>
      <dgm:spPr/>
      <dgm:t>
        <a:bodyPr/>
        <a:lstStyle/>
        <a:p>
          <a:endParaRPr lang="en-US"/>
        </a:p>
      </dgm:t>
    </dgm:pt>
    <dgm:pt modelId="{E7D5F9EC-F5B8-8640-BC7A-B250725EB0BC}" type="sibTrans" cxnId="{2827B0C9-82AD-424A-95B0-B3965E2B9735}">
      <dgm:prSet/>
      <dgm:spPr>
        <a:solidFill>
          <a:schemeClr val="tx1"/>
        </a:solidFill>
      </dgm:spPr>
      <dgm:t>
        <a:bodyPr/>
        <a:lstStyle/>
        <a:p>
          <a:endParaRPr lang="en-US"/>
        </a:p>
      </dgm:t>
    </dgm:pt>
    <dgm:pt modelId="{DDA638CA-C632-104D-8505-2D5CFD50E7A8}">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dgm:spPr>
      <dgm:t>
        <a:bodyPr/>
        <a:lstStyle/>
        <a:p>
          <a:r>
            <a:rPr lang="en-US" b="0" dirty="0">
              <a:solidFill>
                <a:schemeClr val="bg2"/>
              </a:solidFill>
            </a:rPr>
            <a:t>DECIDE</a:t>
          </a:r>
        </a:p>
      </dgm:t>
    </dgm:pt>
    <dgm:pt modelId="{4A00EFA1-C1EF-CD40-BE33-71A270EDD960}" type="parTrans" cxnId="{9A50E7F9-5939-DE48-A8BF-7ACDEE4DEC85}">
      <dgm:prSet/>
      <dgm:spPr/>
      <dgm:t>
        <a:bodyPr/>
        <a:lstStyle/>
        <a:p>
          <a:endParaRPr lang="en-US"/>
        </a:p>
      </dgm:t>
    </dgm:pt>
    <dgm:pt modelId="{A02F5D23-3F8F-4042-A97C-6B000E24D6F1}" type="sibTrans" cxnId="{9A50E7F9-5939-DE48-A8BF-7ACDEE4DEC85}">
      <dgm:prSet/>
      <dgm:spPr/>
      <dgm:t>
        <a:bodyPr/>
        <a:lstStyle/>
        <a:p>
          <a:endParaRPr lang="en-US"/>
        </a:p>
      </dgm:t>
    </dgm:pt>
    <dgm:pt modelId="{B4830D56-B5D3-0042-A370-DB42B01E91BF}">
      <dgm:prSe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tx1"/>
          </a:solidFill>
        </a:ln>
      </dgm:spPr>
      <dgm:t>
        <a:bodyPr/>
        <a:lstStyle/>
        <a:p>
          <a:r>
            <a:rPr lang="en-US" b="0" dirty="0">
              <a:solidFill>
                <a:schemeClr val="bg2"/>
              </a:solidFill>
            </a:rPr>
            <a:t>STOP</a:t>
          </a:r>
        </a:p>
      </dgm:t>
    </dgm:pt>
    <dgm:pt modelId="{8DA04EA5-5868-F44A-891B-BB654DEB0D38}" type="parTrans" cxnId="{D38699F2-EF90-B84A-ABC3-6F4E7A737CC4}">
      <dgm:prSet/>
      <dgm:spPr/>
      <dgm:t>
        <a:bodyPr/>
        <a:lstStyle/>
        <a:p>
          <a:endParaRPr lang="en-US"/>
        </a:p>
      </dgm:t>
    </dgm:pt>
    <dgm:pt modelId="{1B2755F4-3318-8F46-A2D9-E1B24C3FA2B3}" type="sibTrans" cxnId="{D38699F2-EF90-B84A-ABC3-6F4E7A737CC4}">
      <dgm:prSet/>
      <dgm:spPr>
        <a:solidFill>
          <a:schemeClr val="tx1"/>
        </a:solidFill>
      </dgm:spPr>
      <dgm:t>
        <a:bodyPr/>
        <a:lstStyle/>
        <a:p>
          <a:endParaRPr lang="en-US"/>
        </a:p>
      </dgm:t>
    </dgm:pt>
    <dgm:pt modelId="{EA4A686A-96AD-B54D-A519-0A33026C2DE7}" type="pres">
      <dgm:prSet presAssocID="{057F886E-1621-BC45-B447-43E1CE9D083E}" presName="Name0" presStyleCnt="0">
        <dgm:presLayoutVars>
          <dgm:dir/>
          <dgm:resizeHandles val="exact"/>
        </dgm:presLayoutVars>
      </dgm:prSet>
      <dgm:spPr/>
    </dgm:pt>
    <dgm:pt modelId="{B985623A-A489-F942-B09B-2EC36441BB30}" type="pres">
      <dgm:prSet presAssocID="{3D05349B-DFB2-8949-B6A4-4ECA21D4AC53}" presName="node" presStyleLbl="node1" presStyleIdx="0" presStyleCnt="4">
        <dgm:presLayoutVars>
          <dgm:bulletEnabled val="1"/>
        </dgm:presLayoutVars>
      </dgm:prSet>
      <dgm:spPr/>
      <dgm:t>
        <a:bodyPr/>
        <a:lstStyle/>
        <a:p>
          <a:endParaRPr lang="en-US"/>
        </a:p>
      </dgm:t>
    </dgm:pt>
    <dgm:pt modelId="{D1B67AF2-EB96-0D4E-85ED-DC45DB6BF830}" type="pres">
      <dgm:prSet presAssocID="{B5EC3B34-8481-BB49-B38B-8D1457E27FEB}" presName="sibTrans" presStyleLbl="sibTrans2D1" presStyleIdx="0" presStyleCnt="3"/>
      <dgm:spPr/>
      <dgm:t>
        <a:bodyPr/>
        <a:lstStyle/>
        <a:p>
          <a:endParaRPr lang="en-US"/>
        </a:p>
      </dgm:t>
    </dgm:pt>
    <dgm:pt modelId="{06548B99-0DC3-E64E-A55A-D24A3EBE587B}" type="pres">
      <dgm:prSet presAssocID="{B5EC3B34-8481-BB49-B38B-8D1457E27FEB}" presName="connectorText" presStyleLbl="sibTrans2D1" presStyleIdx="0" presStyleCnt="3"/>
      <dgm:spPr/>
      <dgm:t>
        <a:bodyPr/>
        <a:lstStyle/>
        <a:p>
          <a:endParaRPr lang="en-US"/>
        </a:p>
      </dgm:t>
    </dgm:pt>
    <dgm:pt modelId="{8F4DA800-C02D-984B-B98A-770FB10AF3EC}" type="pres">
      <dgm:prSet presAssocID="{B4830D56-B5D3-0042-A370-DB42B01E91BF}" presName="node" presStyleLbl="node1" presStyleIdx="1" presStyleCnt="4">
        <dgm:presLayoutVars>
          <dgm:bulletEnabled val="1"/>
        </dgm:presLayoutVars>
      </dgm:prSet>
      <dgm:spPr/>
      <dgm:t>
        <a:bodyPr/>
        <a:lstStyle/>
        <a:p>
          <a:endParaRPr lang="en-US"/>
        </a:p>
      </dgm:t>
    </dgm:pt>
    <dgm:pt modelId="{914A98C4-32DE-CC4B-A1AF-4C13C1C64381}" type="pres">
      <dgm:prSet presAssocID="{1B2755F4-3318-8F46-A2D9-E1B24C3FA2B3}" presName="sibTrans" presStyleLbl="sibTrans2D1" presStyleIdx="1" presStyleCnt="3"/>
      <dgm:spPr/>
      <dgm:t>
        <a:bodyPr/>
        <a:lstStyle/>
        <a:p>
          <a:endParaRPr lang="en-US"/>
        </a:p>
      </dgm:t>
    </dgm:pt>
    <dgm:pt modelId="{CE06C84D-5761-D347-91CD-1B7B7BC462F1}" type="pres">
      <dgm:prSet presAssocID="{1B2755F4-3318-8F46-A2D9-E1B24C3FA2B3}" presName="connectorText" presStyleLbl="sibTrans2D1" presStyleIdx="1" presStyleCnt="3"/>
      <dgm:spPr/>
      <dgm:t>
        <a:bodyPr/>
        <a:lstStyle/>
        <a:p>
          <a:endParaRPr lang="en-US"/>
        </a:p>
      </dgm:t>
    </dgm:pt>
    <dgm:pt modelId="{82B36566-68D3-4E42-8A4C-E3DFCDB164BC}" type="pres">
      <dgm:prSet presAssocID="{03A9A34F-8F6D-F64D-A928-52D7A48094A4}" presName="node" presStyleLbl="node1" presStyleIdx="2" presStyleCnt="4">
        <dgm:presLayoutVars>
          <dgm:bulletEnabled val="1"/>
        </dgm:presLayoutVars>
      </dgm:prSet>
      <dgm:spPr/>
      <dgm:t>
        <a:bodyPr/>
        <a:lstStyle/>
        <a:p>
          <a:endParaRPr lang="en-US"/>
        </a:p>
      </dgm:t>
    </dgm:pt>
    <dgm:pt modelId="{97D6C3A6-5239-0444-929C-26C9B25E780C}" type="pres">
      <dgm:prSet presAssocID="{E7D5F9EC-F5B8-8640-BC7A-B250725EB0BC}" presName="sibTrans" presStyleLbl="sibTrans2D1" presStyleIdx="2" presStyleCnt="3"/>
      <dgm:spPr/>
      <dgm:t>
        <a:bodyPr/>
        <a:lstStyle/>
        <a:p>
          <a:endParaRPr lang="en-US"/>
        </a:p>
      </dgm:t>
    </dgm:pt>
    <dgm:pt modelId="{2938A57D-12EB-1C48-97F7-F1794D208834}" type="pres">
      <dgm:prSet presAssocID="{E7D5F9EC-F5B8-8640-BC7A-B250725EB0BC}" presName="connectorText" presStyleLbl="sibTrans2D1" presStyleIdx="2" presStyleCnt="3"/>
      <dgm:spPr/>
      <dgm:t>
        <a:bodyPr/>
        <a:lstStyle/>
        <a:p>
          <a:endParaRPr lang="en-US"/>
        </a:p>
      </dgm:t>
    </dgm:pt>
    <dgm:pt modelId="{51DE1DBB-1EC2-1540-9EB5-51C8380B5B4C}" type="pres">
      <dgm:prSet presAssocID="{DDA638CA-C632-104D-8505-2D5CFD50E7A8}" presName="node" presStyleLbl="node1" presStyleIdx="3" presStyleCnt="4">
        <dgm:presLayoutVars>
          <dgm:bulletEnabled val="1"/>
        </dgm:presLayoutVars>
      </dgm:prSet>
      <dgm:spPr/>
      <dgm:t>
        <a:bodyPr/>
        <a:lstStyle/>
        <a:p>
          <a:endParaRPr lang="en-US"/>
        </a:p>
      </dgm:t>
    </dgm:pt>
  </dgm:ptLst>
  <dgm:cxnLst>
    <dgm:cxn modelId="{1A5D945B-D73B-2944-94B1-D7FA5597FFF5}" type="presOf" srcId="{DDA638CA-C632-104D-8505-2D5CFD50E7A8}" destId="{51DE1DBB-1EC2-1540-9EB5-51C8380B5B4C}" srcOrd="0" destOrd="0" presId="urn:microsoft.com/office/officeart/2005/8/layout/process1"/>
    <dgm:cxn modelId="{AF993046-AD63-DF4F-AEF2-5766C5F86B31}" type="presOf" srcId="{057F886E-1621-BC45-B447-43E1CE9D083E}" destId="{EA4A686A-96AD-B54D-A519-0A33026C2DE7}" srcOrd="0" destOrd="0" presId="urn:microsoft.com/office/officeart/2005/8/layout/process1"/>
    <dgm:cxn modelId="{6BC2AD5C-10E1-3442-8E78-F70C8450622C}" srcId="{057F886E-1621-BC45-B447-43E1CE9D083E}" destId="{3D05349B-DFB2-8949-B6A4-4ECA21D4AC53}" srcOrd="0" destOrd="0" parTransId="{54D94254-13FF-E346-AF42-D3C664D22496}" sibTransId="{B5EC3B34-8481-BB49-B38B-8D1457E27FEB}"/>
    <dgm:cxn modelId="{E729A6B7-4658-B249-933A-3B1EF3703679}" type="presOf" srcId="{1B2755F4-3318-8F46-A2D9-E1B24C3FA2B3}" destId="{CE06C84D-5761-D347-91CD-1B7B7BC462F1}" srcOrd="1" destOrd="0" presId="urn:microsoft.com/office/officeart/2005/8/layout/process1"/>
    <dgm:cxn modelId="{526D6690-A981-8545-81D8-E0721DF44A7A}" type="presOf" srcId="{B4830D56-B5D3-0042-A370-DB42B01E91BF}" destId="{8F4DA800-C02D-984B-B98A-770FB10AF3EC}" srcOrd="0" destOrd="0" presId="urn:microsoft.com/office/officeart/2005/8/layout/process1"/>
    <dgm:cxn modelId="{DAD5193F-D543-104D-B8E7-4D767FCCE19E}" type="presOf" srcId="{E7D5F9EC-F5B8-8640-BC7A-B250725EB0BC}" destId="{2938A57D-12EB-1C48-97F7-F1794D208834}" srcOrd="1" destOrd="0" presId="urn:microsoft.com/office/officeart/2005/8/layout/process1"/>
    <dgm:cxn modelId="{2827B0C9-82AD-424A-95B0-B3965E2B9735}" srcId="{057F886E-1621-BC45-B447-43E1CE9D083E}" destId="{03A9A34F-8F6D-F64D-A928-52D7A48094A4}" srcOrd="2" destOrd="0" parTransId="{344DB983-A8A2-264A-9733-CD4C3185B08A}" sibTransId="{E7D5F9EC-F5B8-8640-BC7A-B250725EB0BC}"/>
    <dgm:cxn modelId="{19804BD4-1DE2-3841-9158-1ED42B30C8FA}" type="presOf" srcId="{B5EC3B34-8481-BB49-B38B-8D1457E27FEB}" destId="{D1B67AF2-EB96-0D4E-85ED-DC45DB6BF830}" srcOrd="0" destOrd="0" presId="urn:microsoft.com/office/officeart/2005/8/layout/process1"/>
    <dgm:cxn modelId="{D38699F2-EF90-B84A-ABC3-6F4E7A737CC4}" srcId="{057F886E-1621-BC45-B447-43E1CE9D083E}" destId="{B4830D56-B5D3-0042-A370-DB42B01E91BF}" srcOrd="1" destOrd="0" parTransId="{8DA04EA5-5868-F44A-891B-BB654DEB0D38}" sibTransId="{1B2755F4-3318-8F46-A2D9-E1B24C3FA2B3}"/>
    <dgm:cxn modelId="{1F55F7AF-7E83-314F-9C51-48850AFF6598}" type="presOf" srcId="{E7D5F9EC-F5B8-8640-BC7A-B250725EB0BC}" destId="{97D6C3A6-5239-0444-929C-26C9B25E780C}" srcOrd="0" destOrd="0" presId="urn:microsoft.com/office/officeart/2005/8/layout/process1"/>
    <dgm:cxn modelId="{F43DC61E-3FB0-E040-B876-18DB047057B0}" type="presOf" srcId="{3D05349B-DFB2-8949-B6A4-4ECA21D4AC53}" destId="{B985623A-A489-F942-B09B-2EC36441BB30}" srcOrd="0" destOrd="0" presId="urn:microsoft.com/office/officeart/2005/8/layout/process1"/>
    <dgm:cxn modelId="{9A50E7F9-5939-DE48-A8BF-7ACDEE4DEC85}" srcId="{057F886E-1621-BC45-B447-43E1CE9D083E}" destId="{DDA638CA-C632-104D-8505-2D5CFD50E7A8}" srcOrd="3" destOrd="0" parTransId="{4A00EFA1-C1EF-CD40-BE33-71A270EDD960}" sibTransId="{A02F5D23-3F8F-4042-A97C-6B000E24D6F1}"/>
    <dgm:cxn modelId="{23E43E02-09BB-D743-8B10-34C205415B8D}" type="presOf" srcId="{03A9A34F-8F6D-F64D-A928-52D7A48094A4}" destId="{82B36566-68D3-4E42-8A4C-E3DFCDB164BC}" srcOrd="0" destOrd="0" presId="urn:microsoft.com/office/officeart/2005/8/layout/process1"/>
    <dgm:cxn modelId="{5FA7DF3C-5B4C-6844-A3EB-97E4C935FDC9}" type="presOf" srcId="{B5EC3B34-8481-BB49-B38B-8D1457E27FEB}" destId="{06548B99-0DC3-E64E-A55A-D24A3EBE587B}" srcOrd="1" destOrd="0" presId="urn:microsoft.com/office/officeart/2005/8/layout/process1"/>
    <dgm:cxn modelId="{EC069B16-1972-3F4B-AA2F-76EC69D8E325}" type="presOf" srcId="{1B2755F4-3318-8F46-A2D9-E1B24C3FA2B3}" destId="{914A98C4-32DE-CC4B-A1AF-4C13C1C64381}" srcOrd="0" destOrd="0" presId="urn:microsoft.com/office/officeart/2005/8/layout/process1"/>
    <dgm:cxn modelId="{2DFEACB9-7695-A748-A7E1-D53A510E173A}" type="presParOf" srcId="{EA4A686A-96AD-B54D-A519-0A33026C2DE7}" destId="{B985623A-A489-F942-B09B-2EC36441BB30}" srcOrd="0" destOrd="0" presId="urn:microsoft.com/office/officeart/2005/8/layout/process1"/>
    <dgm:cxn modelId="{02BF2CCC-C1E5-EB45-B26B-8ABE7924D6F0}" type="presParOf" srcId="{EA4A686A-96AD-B54D-A519-0A33026C2DE7}" destId="{D1B67AF2-EB96-0D4E-85ED-DC45DB6BF830}" srcOrd="1" destOrd="0" presId="urn:microsoft.com/office/officeart/2005/8/layout/process1"/>
    <dgm:cxn modelId="{DEA47A12-0D06-6A47-BFB7-1B5EBB874287}" type="presParOf" srcId="{D1B67AF2-EB96-0D4E-85ED-DC45DB6BF830}" destId="{06548B99-0DC3-E64E-A55A-D24A3EBE587B}" srcOrd="0" destOrd="0" presId="urn:microsoft.com/office/officeart/2005/8/layout/process1"/>
    <dgm:cxn modelId="{7C65ED0E-28E2-8D4E-99F8-52D304B471E6}" type="presParOf" srcId="{EA4A686A-96AD-B54D-A519-0A33026C2DE7}" destId="{8F4DA800-C02D-984B-B98A-770FB10AF3EC}" srcOrd="2" destOrd="0" presId="urn:microsoft.com/office/officeart/2005/8/layout/process1"/>
    <dgm:cxn modelId="{3E369F4B-97EC-4E40-8A5A-39B7637DF10D}" type="presParOf" srcId="{EA4A686A-96AD-B54D-A519-0A33026C2DE7}" destId="{914A98C4-32DE-CC4B-A1AF-4C13C1C64381}" srcOrd="3" destOrd="0" presId="urn:microsoft.com/office/officeart/2005/8/layout/process1"/>
    <dgm:cxn modelId="{26F5A0CE-3D2A-B145-B3E2-5FB6F71FAF56}" type="presParOf" srcId="{914A98C4-32DE-CC4B-A1AF-4C13C1C64381}" destId="{CE06C84D-5761-D347-91CD-1B7B7BC462F1}" srcOrd="0" destOrd="0" presId="urn:microsoft.com/office/officeart/2005/8/layout/process1"/>
    <dgm:cxn modelId="{13249A39-2465-354D-885E-ADF55CA229AB}" type="presParOf" srcId="{EA4A686A-96AD-B54D-A519-0A33026C2DE7}" destId="{82B36566-68D3-4E42-8A4C-E3DFCDB164BC}" srcOrd="4" destOrd="0" presId="urn:microsoft.com/office/officeart/2005/8/layout/process1"/>
    <dgm:cxn modelId="{E98C45ED-9328-6340-B3C4-472906EAB81B}" type="presParOf" srcId="{EA4A686A-96AD-B54D-A519-0A33026C2DE7}" destId="{97D6C3A6-5239-0444-929C-26C9B25E780C}" srcOrd="5" destOrd="0" presId="urn:microsoft.com/office/officeart/2005/8/layout/process1"/>
    <dgm:cxn modelId="{83F000F7-336B-B54B-A569-2D1F8EF077E3}" type="presParOf" srcId="{97D6C3A6-5239-0444-929C-26C9B25E780C}" destId="{2938A57D-12EB-1C48-97F7-F1794D208834}" srcOrd="0" destOrd="0" presId="urn:microsoft.com/office/officeart/2005/8/layout/process1"/>
    <dgm:cxn modelId="{ADB9DCC9-4F74-0A4E-AA95-CF43CF1DE389}" type="presParOf" srcId="{EA4A686A-96AD-B54D-A519-0A33026C2DE7}" destId="{51DE1DBB-1EC2-1540-9EB5-51C8380B5B4C}" srcOrd="6" destOrd="0" presId="urn:microsoft.com/office/officeart/2005/8/layout/process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27ACC-12F3-F748-A7A2-EBA5952E2113}" type="doc">
      <dgm:prSet loTypeId="urn:microsoft.com/office/officeart/2005/8/layout/process1" loCatId="" qsTypeId="urn:microsoft.com/office/officeart/2005/8/quickstyle/simple4" qsCatId="simple" csTypeId="urn:microsoft.com/office/officeart/2005/8/colors/accent2_2" csCatId="accent2" phldr="1"/>
      <dgm:spPr/>
    </dgm:pt>
    <dgm:pt modelId="{9941CCDC-70AC-5D4D-996B-5C6965C0AE1C}">
      <dgm:prSet phldrT="[Text]"/>
      <dgm:spPr/>
      <dgm:t>
        <a:bodyPr/>
        <a:lstStyle/>
        <a:p>
          <a:r>
            <a:rPr lang="en-US" dirty="0"/>
            <a:t>START</a:t>
          </a:r>
        </a:p>
      </dgm:t>
    </dgm:pt>
    <dgm:pt modelId="{DD684A3D-D459-9E4F-9318-6E826DD9741C}" type="parTrans" cxnId="{894B1DF3-68FB-9E4E-8825-3F23DAE49FDE}">
      <dgm:prSet/>
      <dgm:spPr/>
      <dgm:t>
        <a:bodyPr/>
        <a:lstStyle/>
        <a:p>
          <a:endParaRPr lang="en-US"/>
        </a:p>
      </dgm:t>
    </dgm:pt>
    <dgm:pt modelId="{2419E734-DE4B-0C45-86F6-5EC118AFEAFF}" type="sibTrans" cxnId="{894B1DF3-68FB-9E4E-8825-3F23DAE49FDE}">
      <dgm:prSet/>
      <dgm:spPr/>
      <dgm:t>
        <a:bodyPr/>
        <a:lstStyle/>
        <a:p>
          <a:endParaRPr lang="en-US"/>
        </a:p>
      </dgm:t>
    </dgm:pt>
    <dgm:pt modelId="{F61D8924-01B2-DD44-A33A-0879CB4F1968}">
      <dgm:prSet phldrT="[Text]"/>
      <dgm:spPr/>
      <dgm:t>
        <a:bodyPr/>
        <a:lstStyle/>
        <a:p>
          <a:r>
            <a:rPr lang="en-US" dirty="0"/>
            <a:t>STOP</a:t>
          </a:r>
        </a:p>
      </dgm:t>
    </dgm:pt>
    <dgm:pt modelId="{F478E14B-69E3-2747-8BA8-DAF5945AF45A}" type="parTrans" cxnId="{E432375B-1913-7B4D-82E3-5A9204ECCE0C}">
      <dgm:prSet/>
      <dgm:spPr/>
      <dgm:t>
        <a:bodyPr/>
        <a:lstStyle/>
        <a:p>
          <a:endParaRPr lang="en-US"/>
        </a:p>
      </dgm:t>
    </dgm:pt>
    <dgm:pt modelId="{DCA9B3AB-4D37-D748-A1BE-CEDA364A5302}" type="sibTrans" cxnId="{E432375B-1913-7B4D-82E3-5A9204ECCE0C}">
      <dgm:prSet/>
      <dgm:spPr/>
      <dgm:t>
        <a:bodyPr/>
        <a:lstStyle/>
        <a:p>
          <a:endParaRPr lang="en-US"/>
        </a:p>
      </dgm:t>
    </dgm:pt>
    <dgm:pt modelId="{02D676E3-ED96-9346-95B8-3F323787AAA6}">
      <dgm:prSet phldrT="[Text]"/>
      <dgm:spPr/>
      <dgm:t>
        <a:bodyPr/>
        <a:lstStyle/>
        <a:p>
          <a:r>
            <a:rPr lang="en-US" dirty="0"/>
            <a:t>CONTINUE</a:t>
          </a:r>
        </a:p>
      </dgm:t>
    </dgm:pt>
    <dgm:pt modelId="{837D9027-DC66-5E42-B29B-EFEF8892A379}" type="parTrans" cxnId="{AE92F346-9B45-DA44-B77D-C9EB8E1CA6F6}">
      <dgm:prSet/>
      <dgm:spPr/>
      <dgm:t>
        <a:bodyPr/>
        <a:lstStyle/>
        <a:p>
          <a:endParaRPr lang="en-US"/>
        </a:p>
      </dgm:t>
    </dgm:pt>
    <dgm:pt modelId="{74E5624A-278C-EE4A-A424-B0B85D3D184C}" type="sibTrans" cxnId="{AE92F346-9B45-DA44-B77D-C9EB8E1CA6F6}">
      <dgm:prSet/>
      <dgm:spPr/>
      <dgm:t>
        <a:bodyPr/>
        <a:lstStyle/>
        <a:p>
          <a:endParaRPr lang="en-US"/>
        </a:p>
      </dgm:t>
    </dgm:pt>
    <dgm:pt modelId="{6923F8FB-C67E-9B44-8AD8-7A223D73766F}" type="pres">
      <dgm:prSet presAssocID="{64D27ACC-12F3-F748-A7A2-EBA5952E2113}" presName="Name0" presStyleCnt="0">
        <dgm:presLayoutVars>
          <dgm:dir/>
          <dgm:resizeHandles val="exact"/>
        </dgm:presLayoutVars>
      </dgm:prSet>
      <dgm:spPr/>
    </dgm:pt>
    <dgm:pt modelId="{C330A798-FFC8-274F-A548-75D9C8C7B7C9}" type="pres">
      <dgm:prSet presAssocID="{9941CCDC-70AC-5D4D-996B-5C6965C0AE1C}" presName="node" presStyleLbl="node1" presStyleIdx="0" presStyleCnt="3">
        <dgm:presLayoutVars>
          <dgm:bulletEnabled val="1"/>
        </dgm:presLayoutVars>
      </dgm:prSet>
      <dgm:spPr/>
      <dgm:t>
        <a:bodyPr/>
        <a:lstStyle/>
        <a:p>
          <a:endParaRPr lang="en-US"/>
        </a:p>
      </dgm:t>
    </dgm:pt>
    <dgm:pt modelId="{0B50609D-54EA-ED45-929A-A3266BA3AC79}" type="pres">
      <dgm:prSet presAssocID="{2419E734-DE4B-0C45-86F6-5EC118AFEAFF}" presName="sibTrans" presStyleLbl="sibTrans2D1" presStyleIdx="0" presStyleCnt="2"/>
      <dgm:spPr/>
      <dgm:t>
        <a:bodyPr/>
        <a:lstStyle/>
        <a:p>
          <a:endParaRPr lang="en-US"/>
        </a:p>
      </dgm:t>
    </dgm:pt>
    <dgm:pt modelId="{D6FCD079-A0BB-384D-B827-68DEEA365337}" type="pres">
      <dgm:prSet presAssocID="{2419E734-DE4B-0C45-86F6-5EC118AFEAFF}" presName="connectorText" presStyleLbl="sibTrans2D1" presStyleIdx="0" presStyleCnt="2"/>
      <dgm:spPr/>
      <dgm:t>
        <a:bodyPr/>
        <a:lstStyle/>
        <a:p>
          <a:endParaRPr lang="en-US"/>
        </a:p>
      </dgm:t>
    </dgm:pt>
    <dgm:pt modelId="{32AB6A57-87DA-9546-B265-57F69559B657}" type="pres">
      <dgm:prSet presAssocID="{F61D8924-01B2-DD44-A33A-0879CB4F1968}" presName="node" presStyleLbl="node1" presStyleIdx="1" presStyleCnt="3">
        <dgm:presLayoutVars>
          <dgm:bulletEnabled val="1"/>
        </dgm:presLayoutVars>
      </dgm:prSet>
      <dgm:spPr/>
      <dgm:t>
        <a:bodyPr/>
        <a:lstStyle/>
        <a:p>
          <a:endParaRPr lang="en-US"/>
        </a:p>
      </dgm:t>
    </dgm:pt>
    <dgm:pt modelId="{C19B1904-E6E5-DC46-9E96-42E6A0AE2B84}" type="pres">
      <dgm:prSet presAssocID="{DCA9B3AB-4D37-D748-A1BE-CEDA364A5302}" presName="sibTrans" presStyleLbl="sibTrans2D1" presStyleIdx="1" presStyleCnt="2"/>
      <dgm:spPr/>
      <dgm:t>
        <a:bodyPr/>
        <a:lstStyle/>
        <a:p>
          <a:endParaRPr lang="en-US"/>
        </a:p>
      </dgm:t>
    </dgm:pt>
    <dgm:pt modelId="{A152C56D-93B1-C742-B931-AEFE775638D8}" type="pres">
      <dgm:prSet presAssocID="{DCA9B3AB-4D37-D748-A1BE-CEDA364A5302}" presName="connectorText" presStyleLbl="sibTrans2D1" presStyleIdx="1" presStyleCnt="2"/>
      <dgm:spPr/>
      <dgm:t>
        <a:bodyPr/>
        <a:lstStyle/>
        <a:p>
          <a:endParaRPr lang="en-US"/>
        </a:p>
      </dgm:t>
    </dgm:pt>
    <dgm:pt modelId="{933811F7-23ED-8A46-8D3A-61B8F4055301}" type="pres">
      <dgm:prSet presAssocID="{02D676E3-ED96-9346-95B8-3F323787AAA6}" presName="node" presStyleLbl="node1" presStyleIdx="2" presStyleCnt="3">
        <dgm:presLayoutVars>
          <dgm:bulletEnabled val="1"/>
        </dgm:presLayoutVars>
      </dgm:prSet>
      <dgm:spPr/>
      <dgm:t>
        <a:bodyPr/>
        <a:lstStyle/>
        <a:p>
          <a:endParaRPr lang="en-US"/>
        </a:p>
      </dgm:t>
    </dgm:pt>
  </dgm:ptLst>
  <dgm:cxnLst>
    <dgm:cxn modelId="{10BB49DD-13C9-B24E-88D0-F3C39D303EF8}" type="presOf" srcId="{2419E734-DE4B-0C45-86F6-5EC118AFEAFF}" destId="{0B50609D-54EA-ED45-929A-A3266BA3AC79}" srcOrd="0" destOrd="0" presId="urn:microsoft.com/office/officeart/2005/8/layout/process1"/>
    <dgm:cxn modelId="{600019B5-9540-064A-9102-36789411FEC6}" type="presOf" srcId="{DCA9B3AB-4D37-D748-A1BE-CEDA364A5302}" destId="{C19B1904-E6E5-DC46-9E96-42E6A0AE2B84}" srcOrd="0" destOrd="0" presId="urn:microsoft.com/office/officeart/2005/8/layout/process1"/>
    <dgm:cxn modelId="{580B7657-33DC-A84B-B217-EF2A35DE674F}" type="presOf" srcId="{9941CCDC-70AC-5D4D-996B-5C6965C0AE1C}" destId="{C330A798-FFC8-274F-A548-75D9C8C7B7C9}" srcOrd="0" destOrd="0" presId="urn:microsoft.com/office/officeart/2005/8/layout/process1"/>
    <dgm:cxn modelId="{892A0732-D2C7-9F46-9964-A91ED183DB6E}" type="presOf" srcId="{64D27ACC-12F3-F748-A7A2-EBA5952E2113}" destId="{6923F8FB-C67E-9B44-8AD8-7A223D73766F}" srcOrd="0" destOrd="0" presId="urn:microsoft.com/office/officeart/2005/8/layout/process1"/>
    <dgm:cxn modelId="{8E9A971B-88E1-5843-8E22-1416DF2A5D1F}" type="presOf" srcId="{02D676E3-ED96-9346-95B8-3F323787AAA6}" destId="{933811F7-23ED-8A46-8D3A-61B8F4055301}" srcOrd="0" destOrd="0" presId="urn:microsoft.com/office/officeart/2005/8/layout/process1"/>
    <dgm:cxn modelId="{AE92F346-9B45-DA44-B77D-C9EB8E1CA6F6}" srcId="{64D27ACC-12F3-F748-A7A2-EBA5952E2113}" destId="{02D676E3-ED96-9346-95B8-3F323787AAA6}" srcOrd="2" destOrd="0" parTransId="{837D9027-DC66-5E42-B29B-EFEF8892A379}" sibTransId="{74E5624A-278C-EE4A-A424-B0B85D3D184C}"/>
    <dgm:cxn modelId="{4CC851A5-4187-5843-9D08-569A87DDD597}" type="presOf" srcId="{F61D8924-01B2-DD44-A33A-0879CB4F1968}" destId="{32AB6A57-87DA-9546-B265-57F69559B657}" srcOrd="0" destOrd="0" presId="urn:microsoft.com/office/officeart/2005/8/layout/process1"/>
    <dgm:cxn modelId="{10A25EFD-7B61-CB40-A7F4-F15006CF67BA}" type="presOf" srcId="{DCA9B3AB-4D37-D748-A1BE-CEDA364A5302}" destId="{A152C56D-93B1-C742-B931-AEFE775638D8}" srcOrd="1" destOrd="0" presId="urn:microsoft.com/office/officeart/2005/8/layout/process1"/>
    <dgm:cxn modelId="{5C465B6F-5DAC-094B-B4D1-92DE849AAD90}" type="presOf" srcId="{2419E734-DE4B-0C45-86F6-5EC118AFEAFF}" destId="{D6FCD079-A0BB-384D-B827-68DEEA365337}" srcOrd="1" destOrd="0" presId="urn:microsoft.com/office/officeart/2005/8/layout/process1"/>
    <dgm:cxn modelId="{E432375B-1913-7B4D-82E3-5A9204ECCE0C}" srcId="{64D27ACC-12F3-F748-A7A2-EBA5952E2113}" destId="{F61D8924-01B2-DD44-A33A-0879CB4F1968}" srcOrd="1" destOrd="0" parTransId="{F478E14B-69E3-2747-8BA8-DAF5945AF45A}" sibTransId="{DCA9B3AB-4D37-D748-A1BE-CEDA364A5302}"/>
    <dgm:cxn modelId="{894B1DF3-68FB-9E4E-8825-3F23DAE49FDE}" srcId="{64D27ACC-12F3-F748-A7A2-EBA5952E2113}" destId="{9941CCDC-70AC-5D4D-996B-5C6965C0AE1C}" srcOrd="0" destOrd="0" parTransId="{DD684A3D-D459-9E4F-9318-6E826DD9741C}" sibTransId="{2419E734-DE4B-0C45-86F6-5EC118AFEAFF}"/>
    <dgm:cxn modelId="{CEF5DF53-FB71-9E4D-BF8D-5C975521034A}" type="presParOf" srcId="{6923F8FB-C67E-9B44-8AD8-7A223D73766F}" destId="{C330A798-FFC8-274F-A548-75D9C8C7B7C9}" srcOrd="0" destOrd="0" presId="urn:microsoft.com/office/officeart/2005/8/layout/process1"/>
    <dgm:cxn modelId="{7B0A0B0A-6F4A-6E40-8708-EAA85D9FCA7F}" type="presParOf" srcId="{6923F8FB-C67E-9B44-8AD8-7A223D73766F}" destId="{0B50609D-54EA-ED45-929A-A3266BA3AC79}" srcOrd="1" destOrd="0" presId="urn:microsoft.com/office/officeart/2005/8/layout/process1"/>
    <dgm:cxn modelId="{2377F8B2-2043-B64A-9D51-4E6C30C0E526}" type="presParOf" srcId="{0B50609D-54EA-ED45-929A-A3266BA3AC79}" destId="{D6FCD079-A0BB-384D-B827-68DEEA365337}" srcOrd="0" destOrd="0" presId="urn:microsoft.com/office/officeart/2005/8/layout/process1"/>
    <dgm:cxn modelId="{9FE7A42E-6412-C04D-BDF7-F30799CCB1D1}" type="presParOf" srcId="{6923F8FB-C67E-9B44-8AD8-7A223D73766F}" destId="{32AB6A57-87DA-9546-B265-57F69559B657}" srcOrd="2" destOrd="0" presId="urn:microsoft.com/office/officeart/2005/8/layout/process1"/>
    <dgm:cxn modelId="{57E39B22-4F3A-A847-9196-1622D36B9887}" type="presParOf" srcId="{6923F8FB-C67E-9B44-8AD8-7A223D73766F}" destId="{C19B1904-E6E5-DC46-9E96-42E6A0AE2B84}" srcOrd="3" destOrd="0" presId="urn:microsoft.com/office/officeart/2005/8/layout/process1"/>
    <dgm:cxn modelId="{58BCC61D-A8F0-D042-B086-549BA342F7B4}" type="presParOf" srcId="{C19B1904-E6E5-DC46-9E96-42E6A0AE2B84}" destId="{A152C56D-93B1-C742-B931-AEFE775638D8}" srcOrd="0" destOrd="0" presId="urn:microsoft.com/office/officeart/2005/8/layout/process1"/>
    <dgm:cxn modelId="{E603C51E-181E-6D4F-8F69-538C220C122F}" type="presParOf" srcId="{6923F8FB-C67E-9B44-8AD8-7A223D73766F}" destId="{933811F7-23ED-8A46-8D3A-61B8F405530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5623A-A489-F942-B09B-2EC36441BB30}">
      <dsp:nvSpPr>
        <dsp:cNvPr id="0" name=""/>
        <dsp:cNvSpPr/>
      </dsp:nvSpPr>
      <dsp:spPr>
        <a:xfrm>
          <a:off x="3571" y="251630"/>
          <a:ext cx="1561499" cy="936899"/>
        </a:xfrm>
        <a:prstGeom prst="roundRect">
          <a:avLst>
            <a:gd name="adj" fmla="val 1000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a:solidFill>
                <a:schemeClr val="bg2"/>
              </a:solidFill>
            </a:rPr>
            <a:t>MOVE</a:t>
          </a:r>
        </a:p>
      </dsp:txBody>
      <dsp:txXfrm>
        <a:off x="31012" y="279071"/>
        <a:ext cx="1506617" cy="882017"/>
      </dsp:txXfrm>
    </dsp:sp>
    <dsp:sp modelId="{D1B67AF2-EB96-0D4E-85ED-DC45DB6BF830}">
      <dsp:nvSpPr>
        <dsp:cNvPr id="0" name=""/>
        <dsp:cNvSpPr/>
      </dsp:nvSpPr>
      <dsp:spPr>
        <a:xfrm>
          <a:off x="1721221" y="526454"/>
          <a:ext cx="331037" cy="38725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21221" y="603904"/>
        <a:ext cx="231726" cy="232351"/>
      </dsp:txXfrm>
    </dsp:sp>
    <dsp:sp modelId="{8F4DA800-C02D-984B-B98A-770FB10AF3EC}">
      <dsp:nvSpPr>
        <dsp:cNvPr id="0" name=""/>
        <dsp:cNvSpPr/>
      </dsp:nvSpPr>
      <dsp:spPr>
        <a:xfrm>
          <a:off x="2189671" y="251630"/>
          <a:ext cx="1561499" cy="936899"/>
        </a:xfrm>
        <a:prstGeom prst="roundRect">
          <a:avLst>
            <a:gd name="adj" fmla="val 1000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a:solidFill>
                <a:schemeClr val="bg2"/>
              </a:solidFill>
            </a:rPr>
            <a:t>STOP</a:t>
          </a:r>
        </a:p>
      </dsp:txBody>
      <dsp:txXfrm>
        <a:off x="2217112" y="279071"/>
        <a:ext cx="1506617" cy="882017"/>
      </dsp:txXfrm>
    </dsp:sp>
    <dsp:sp modelId="{914A98C4-32DE-CC4B-A1AF-4C13C1C64381}">
      <dsp:nvSpPr>
        <dsp:cNvPr id="0" name=""/>
        <dsp:cNvSpPr/>
      </dsp:nvSpPr>
      <dsp:spPr>
        <a:xfrm>
          <a:off x="3907321" y="526454"/>
          <a:ext cx="331037" cy="38725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907321" y="603904"/>
        <a:ext cx="231726" cy="232351"/>
      </dsp:txXfrm>
    </dsp:sp>
    <dsp:sp modelId="{82B36566-68D3-4E42-8A4C-E3DFCDB164BC}">
      <dsp:nvSpPr>
        <dsp:cNvPr id="0" name=""/>
        <dsp:cNvSpPr/>
      </dsp:nvSpPr>
      <dsp:spPr>
        <a:xfrm>
          <a:off x="4375770" y="251630"/>
          <a:ext cx="1561499" cy="936899"/>
        </a:xfrm>
        <a:prstGeom prst="roundRect">
          <a:avLst>
            <a:gd name="adj" fmla="val 1000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a:solidFill>
                <a:schemeClr val="bg2"/>
              </a:solidFill>
            </a:rPr>
            <a:t>OBSERVE</a:t>
          </a:r>
        </a:p>
      </dsp:txBody>
      <dsp:txXfrm>
        <a:off x="4403211" y="279071"/>
        <a:ext cx="1506617" cy="882017"/>
      </dsp:txXfrm>
    </dsp:sp>
    <dsp:sp modelId="{97D6C3A6-5239-0444-929C-26C9B25E780C}">
      <dsp:nvSpPr>
        <dsp:cNvPr id="0" name=""/>
        <dsp:cNvSpPr/>
      </dsp:nvSpPr>
      <dsp:spPr>
        <a:xfrm>
          <a:off x="6093420" y="526454"/>
          <a:ext cx="331037" cy="38725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093420" y="603904"/>
        <a:ext cx="231726" cy="232351"/>
      </dsp:txXfrm>
    </dsp:sp>
    <dsp:sp modelId="{51DE1DBB-1EC2-1540-9EB5-51C8380B5B4C}">
      <dsp:nvSpPr>
        <dsp:cNvPr id="0" name=""/>
        <dsp:cNvSpPr/>
      </dsp:nvSpPr>
      <dsp:spPr>
        <a:xfrm>
          <a:off x="6561870" y="251630"/>
          <a:ext cx="1561499" cy="936899"/>
        </a:xfrm>
        <a:prstGeom prst="roundRect">
          <a:avLst>
            <a:gd name="adj" fmla="val 1000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a:solidFill>
                <a:schemeClr val="bg2"/>
              </a:solidFill>
            </a:rPr>
            <a:t>DECIDE</a:t>
          </a:r>
        </a:p>
      </dsp:txBody>
      <dsp:txXfrm>
        <a:off x="6589311" y="279071"/>
        <a:ext cx="1506617" cy="882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0A798-FFC8-274F-A548-75D9C8C7B7C9}">
      <dsp:nvSpPr>
        <dsp:cNvPr id="0" name=""/>
        <dsp:cNvSpPr/>
      </dsp:nvSpPr>
      <dsp:spPr>
        <a:xfrm>
          <a:off x="7142" y="960238"/>
          <a:ext cx="2134909" cy="128094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START</a:t>
          </a:r>
        </a:p>
      </dsp:txBody>
      <dsp:txXfrm>
        <a:off x="44660" y="997756"/>
        <a:ext cx="2059873" cy="1205909"/>
      </dsp:txXfrm>
    </dsp:sp>
    <dsp:sp modelId="{0B50609D-54EA-ED45-929A-A3266BA3AC79}">
      <dsp:nvSpPr>
        <dsp:cNvPr id="0" name=""/>
        <dsp:cNvSpPr/>
      </dsp:nvSpPr>
      <dsp:spPr>
        <a:xfrm>
          <a:off x="2355543" y="1335982"/>
          <a:ext cx="452600" cy="529457"/>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355543" y="1441873"/>
        <a:ext cx="316820" cy="317675"/>
      </dsp:txXfrm>
    </dsp:sp>
    <dsp:sp modelId="{32AB6A57-87DA-9546-B265-57F69559B657}">
      <dsp:nvSpPr>
        <dsp:cNvPr id="0" name=""/>
        <dsp:cNvSpPr/>
      </dsp:nvSpPr>
      <dsp:spPr>
        <a:xfrm>
          <a:off x="2996016" y="960238"/>
          <a:ext cx="2134909" cy="128094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STOP</a:t>
          </a:r>
        </a:p>
      </dsp:txBody>
      <dsp:txXfrm>
        <a:off x="3033534" y="997756"/>
        <a:ext cx="2059873" cy="1205909"/>
      </dsp:txXfrm>
    </dsp:sp>
    <dsp:sp modelId="{C19B1904-E6E5-DC46-9E96-42E6A0AE2B84}">
      <dsp:nvSpPr>
        <dsp:cNvPr id="0" name=""/>
        <dsp:cNvSpPr/>
      </dsp:nvSpPr>
      <dsp:spPr>
        <a:xfrm>
          <a:off x="5344416" y="1335982"/>
          <a:ext cx="452600" cy="529457"/>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344416" y="1441873"/>
        <a:ext cx="316820" cy="317675"/>
      </dsp:txXfrm>
    </dsp:sp>
    <dsp:sp modelId="{933811F7-23ED-8A46-8D3A-61B8F4055301}">
      <dsp:nvSpPr>
        <dsp:cNvPr id="0" name=""/>
        <dsp:cNvSpPr/>
      </dsp:nvSpPr>
      <dsp:spPr>
        <a:xfrm>
          <a:off x="5984889" y="960238"/>
          <a:ext cx="2134909" cy="128094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CONTINUE</a:t>
          </a:r>
        </a:p>
      </dsp:txBody>
      <dsp:txXfrm>
        <a:off x="6022407" y="997756"/>
        <a:ext cx="2059873" cy="12059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209F1-299B-486B-8C81-2FD4E05AB1E3}" type="datetimeFigureOut">
              <a:rPr lang="en-US" smtClean="0"/>
              <a:t>9/12/2019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B2A28-81D1-44F4-B749-6641AF0EE4A9}" type="slidenum">
              <a:rPr lang="en-US" smtClean="0"/>
              <a:t>‹#›</a:t>
            </a:fld>
            <a:endParaRPr lang="en-US"/>
          </a:p>
        </p:txBody>
      </p:sp>
    </p:spTree>
    <p:extLst>
      <p:ext uri="{BB962C8B-B14F-4D97-AF65-F5344CB8AC3E}">
        <p14:creationId xmlns:p14="http://schemas.microsoft.com/office/powerpoint/2010/main" val="386733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sz="1200" i="1" kern="1200" dirty="0">
                <a:solidFill>
                  <a:schemeClr val="tx1"/>
                </a:solidFill>
                <a:effectLst/>
                <a:latin typeface="+mn-lt"/>
                <a:ea typeface="+mn-ea"/>
                <a:cs typeface="+mn-cs"/>
              </a:rPr>
              <a:t>			Slide Time: 2 min </a:t>
            </a:r>
          </a:p>
          <a:p>
            <a:r>
              <a:rPr lang="en-CA" sz="1200" b="1" i="1" kern="1200" dirty="0">
                <a:solidFill>
                  <a:schemeClr val="tx1"/>
                </a:solidFill>
                <a:effectLst/>
                <a:latin typeface="+mn-lt"/>
                <a:ea typeface="+mn-ea"/>
                <a:cs typeface="+mn-cs"/>
              </a:rPr>
              <a:t>NOTE:  All videos in this presentation have been embedded. In the slide show, click the image to be directed to the video on YouTube.</a:t>
            </a:r>
          </a:p>
          <a:p>
            <a:endParaRPr lang="en-CA" sz="1200" i="1"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Total Presentation Time: 35 min </a:t>
            </a:r>
          </a:p>
          <a:p>
            <a:r>
              <a:rPr lang="en-CA" sz="1200" i="1" kern="1200" dirty="0">
                <a:solidFill>
                  <a:schemeClr val="tx1"/>
                </a:solidFill>
                <a:effectLst/>
                <a:latin typeface="+mn-lt"/>
                <a:ea typeface="+mn-ea"/>
                <a:cs typeface="+mn-cs"/>
              </a:rPr>
              <a:t>Location: Classroom + Court</a:t>
            </a:r>
          </a:p>
          <a:p>
            <a:r>
              <a:rPr lang="en-CA" sz="1200" i="1" kern="1200" dirty="0">
                <a:solidFill>
                  <a:schemeClr val="tx1"/>
                </a:solidFill>
                <a:effectLst/>
                <a:latin typeface="+mn-lt"/>
                <a:ea typeface="+mn-ea"/>
                <a:cs typeface="+mn-cs"/>
              </a:rPr>
              <a:t>Needs: </a:t>
            </a:r>
          </a:p>
          <a:p>
            <a:pPr marL="628650" lvl="1" indent="-171450">
              <a:buFont typeface="Arial" panose="020B0604020202020204" pitchFamily="34" charset="0"/>
              <a:buChar char="•"/>
            </a:pPr>
            <a:r>
              <a:rPr lang="en-CA" sz="1200" i="1" kern="1200" dirty="0">
                <a:solidFill>
                  <a:schemeClr val="tx1"/>
                </a:solidFill>
                <a:effectLst/>
                <a:latin typeface="+mn-lt"/>
                <a:ea typeface="+mn-ea"/>
                <a:cs typeface="+mn-cs"/>
              </a:rPr>
              <a:t>Paper, pens</a:t>
            </a:r>
          </a:p>
          <a:p>
            <a:pPr marL="628650" lvl="1" indent="-171450">
              <a:buFont typeface="Arial" panose="020B0604020202020204" pitchFamily="34" charset="0"/>
              <a:buChar char="•"/>
            </a:pPr>
            <a:r>
              <a:rPr lang="en-CA" sz="1200" i="1" kern="1200" dirty="0">
                <a:solidFill>
                  <a:schemeClr val="tx1"/>
                </a:solidFill>
                <a:effectLst/>
                <a:latin typeface="+mn-lt"/>
                <a:ea typeface="+mn-ea"/>
                <a:cs typeface="+mn-cs"/>
              </a:rPr>
              <a:t>Flipchart, markers</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with classroom – defining the concepts. Then move to group discussion to achieve unanimity and flesh out questions. Follow up with further elaboration of the concepts through PPT, visuals and video. Finally move to gymnasium for hands on demonstrations and live examples.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Actions:</a:t>
            </a:r>
          </a:p>
          <a:p>
            <a:pPr marL="228600" lvl="0" indent="-228600">
              <a:buFont typeface="+mj-lt"/>
              <a:buAutoNum type="arabicPeriod"/>
            </a:pPr>
            <a:r>
              <a:rPr lang="en-CA" sz="1200" kern="1200" dirty="0">
                <a:solidFill>
                  <a:schemeClr val="tx1"/>
                </a:solidFill>
                <a:effectLst/>
                <a:latin typeface="+mn-lt"/>
                <a:ea typeface="+mn-ea"/>
                <a:cs typeface="+mn-cs"/>
              </a:rPr>
              <a:t>Introduce the topic for this session</a:t>
            </a:r>
          </a:p>
          <a:p>
            <a:pPr marL="228600" lvl="0" indent="-228600">
              <a:buFont typeface="+mj-lt"/>
              <a:buAutoNum type="arabicPeriod"/>
            </a:pPr>
            <a:r>
              <a:rPr lang="en-CA" sz="1200" kern="1200" dirty="0">
                <a:solidFill>
                  <a:schemeClr val="tx1"/>
                </a:solidFill>
                <a:effectLst/>
                <a:latin typeface="+mn-lt"/>
                <a:ea typeface="+mn-ea"/>
                <a:cs typeface="+mn-cs"/>
              </a:rPr>
              <a:t>Introduce yourself as a educator </a:t>
            </a:r>
          </a:p>
          <a:p>
            <a:pPr marL="228600" lvl="0" indent="-228600">
              <a:buFont typeface="+mj-lt"/>
              <a:buAutoNum type="arabicPeriod"/>
            </a:pPr>
            <a:r>
              <a:rPr lang="en-CA" sz="1200" kern="1200" dirty="0">
                <a:solidFill>
                  <a:schemeClr val="tx1"/>
                </a:solidFill>
                <a:effectLst/>
                <a:latin typeface="+mn-lt"/>
                <a:ea typeface="+mn-ea"/>
                <a:cs typeface="+mn-cs"/>
              </a:rPr>
              <a:t>Review the expectations for the day and how the course will flow</a:t>
            </a:r>
          </a:p>
          <a:p>
            <a:endParaRPr lang="en-US" dirty="0"/>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1</a:t>
            </a:fld>
            <a:endParaRPr lang="en-US"/>
          </a:p>
        </p:txBody>
      </p:sp>
    </p:spTree>
    <p:extLst>
      <p:ext uri="{BB962C8B-B14F-4D97-AF65-F5344CB8AC3E}">
        <p14:creationId xmlns:p14="http://schemas.microsoft.com/office/powerpoint/2010/main" val="83630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sz="1200" b="0" i="1" kern="1200" dirty="0">
                <a:solidFill>
                  <a:schemeClr val="tx1"/>
                </a:solidFill>
                <a:effectLst/>
                <a:latin typeface="+mn-lt"/>
                <a:ea typeface="+mn-ea"/>
                <a:cs typeface="+mn-cs"/>
              </a:rPr>
              <a:t>Slide Time: 3 min </a:t>
            </a:r>
          </a:p>
          <a:p>
            <a:r>
              <a:rPr lang="en-CA" sz="1200" b="0" i="1" kern="1200" dirty="0">
                <a:solidFill>
                  <a:schemeClr val="tx1"/>
                </a:solidFill>
                <a:effectLst/>
                <a:latin typeface="+mn-lt"/>
                <a:ea typeface="+mn-ea"/>
                <a:cs typeface="+mn-cs"/>
              </a:rPr>
              <a:t>In slide show, click on the image to be directed to video. Video also available: https://</a:t>
            </a:r>
            <a:r>
              <a:rPr lang="en-CA" sz="1200" b="0" i="1" kern="1200" dirty="0" err="1">
                <a:solidFill>
                  <a:schemeClr val="tx1"/>
                </a:solidFill>
                <a:effectLst/>
                <a:latin typeface="+mn-lt"/>
                <a:ea typeface="+mn-ea"/>
                <a:cs typeface="+mn-cs"/>
              </a:rPr>
              <a:t>youtu.be</a:t>
            </a:r>
            <a:r>
              <a:rPr lang="en-CA" sz="1200" b="0" i="1" kern="1200" dirty="0">
                <a:solidFill>
                  <a:schemeClr val="tx1"/>
                </a:solidFill>
                <a:effectLst/>
                <a:latin typeface="+mn-lt"/>
                <a:ea typeface="+mn-ea"/>
                <a:cs typeface="+mn-cs"/>
              </a:rPr>
              <a:t>/yfr0FV3dpEg</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Actions:</a:t>
            </a:r>
          </a:p>
          <a:p>
            <a:pPr marL="228600" lvl="0" indent="-228600">
              <a:buAutoNum type="arabicPeriod"/>
            </a:pPr>
            <a:r>
              <a:rPr lang="en-CA" sz="1200" b="1" kern="1200" dirty="0">
                <a:solidFill>
                  <a:schemeClr val="tx1"/>
                </a:solidFill>
                <a:effectLst/>
                <a:latin typeface="+mn-lt"/>
                <a:ea typeface="+mn-ea"/>
                <a:cs typeface="+mn-cs"/>
              </a:rPr>
              <a:t>PLAY</a:t>
            </a:r>
            <a:r>
              <a:rPr lang="en-CA" sz="1200" kern="1200" dirty="0">
                <a:solidFill>
                  <a:schemeClr val="tx1"/>
                </a:solidFill>
                <a:effectLst/>
                <a:latin typeface="+mn-lt"/>
                <a:ea typeface="+mn-ea"/>
                <a:cs typeface="+mn-cs"/>
              </a:rPr>
              <a:t> the video clip, and have officials take notes on the officials’ spacing</a:t>
            </a:r>
          </a:p>
          <a:p>
            <a:pPr marL="685800" lvl="1" indent="-228600" rtl="0">
              <a:buFont typeface="+mj-lt"/>
              <a:buAutoNum type="alphaLcPeriod"/>
            </a:pPr>
            <a:r>
              <a:rPr lang="en-CA" sz="1200" b="0" i="1" kern="1200" dirty="0">
                <a:solidFill>
                  <a:schemeClr val="tx1"/>
                </a:solidFill>
                <a:effectLst/>
                <a:latin typeface="+mn-lt"/>
                <a:ea typeface="+mn-ea"/>
                <a:cs typeface="+mn-cs"/>
              </a:rPr>
              <a:t>Trail administers throw-in and maintains proper Distance as the play begins in the backcourt</a:t>
            </a:r>
            <a:endParaRPr lang="en-CA" sz="1200" b="0" i="0" kern="1200" dirty="0">
              <a:solidFill>
                <a:schemeClr val="tx1"/>
              </a:solidFill>
              <a:effectLst/>
              <a:latin typeface="+mn-lt"/>
              <a:ea typeface="+mn-ea"/>
              <a:cs typeface="+mn-cs"/>
            </a:endParaRPr>
          </a:p>
          <a:p>
            <a:pPr marL="685800" lvl="1" indent="-228600" rtl="0">
              <a:buFont typeface="+mj-lt"/>
              <a:buAutoNum type="alphaLcPeriod"/>
            </a:pPr>
            <a:r>
              <a:rPr lang="en-CA" sz="1200" b="0" i="1" kern="1200" dirty="0">
                <a:solidFill>
                  <a:schemeClr val="tx1"/>
                </a:solidFill>
                <a:effectLst/>
                <a:latin typeface="+mn-lt"/>
                <a:ea typeface="+mn-ea"/>
                <a:cs typeface="+mn-cs"/>
              </a:rPr>
              <a:t>As he progresses up court he gets ahead of the ball and drifts onto the court. As the play enters the front court the T is too far onto the court and loses his secondary coverage of the match up to his right</a:t>
            </a:r>
          </a:p>
          <a:p>
            <a:pPr marL="685800" lvl="1" indent="-228600" rtl="0">
              <a:buFont typeface="+mj-lt"/>
              <a:buAutoNum type="alphaLcPeriod"/>
            </a:pPr>
            <a:r>
              <a:rPr lang="en-CA" sz="1000" b="0" i="1" kern="1200" dirty="0">
                <a:solidFill>
                  <a:schemeClr val="tx1"/>
                </a:solidFill>
                <a:effectLst/>
                <a:latin typeface="+mn-lt"/>
                <a:ea typeface="+mn-ea"/>
                <a:cs typeface="+mn-cs"/>
              </a:rPr>
              <a:t>Furthermore, a</a:t>
            </a:r>
            <a:r>
              <a:rPr lang="en-CA" sz="1200" b="0" i="1" kern="1200" dirty="0">
                <a:solidFill>
                  <a:schemeClr val="tx1"/>
                </a:solidFill>
                <a:effectLst/>
                <a:latin typeface="+mn-lt"/>
                <a:ea typeface="+mn-ea"/>
                <a:cs typeface="+mn-cs"/>
              </a:rPr>
              <a:t>s play progresses in the frontcourt, instead of moving towards the sideline and increasing Distance to see more players, he loses his optimal spacing and gets in the way of the pass</a:t>
            </a:r>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2. Have them share their notes with a partner (30 secs)</a:t>
            </a:r>
          </a:p>
          <a:p>
            <a:pPr lvl="0"/>
            <a:r>
              <a:rPr lang="en-CA" sz="1200" kern="1200" dirty="0">
                <a:solidFill>
                  <a:schemeClr val="tx1"/>
                </a:solidFill>
                <a:effectLst/>
                <a:latin typeface="+mn-lt"/>
                <a:ea typeface="+mn-ea"/>
                <a:cs typeface="+mn-cs"/>
              </a:rPr>
              <a:t>3. Discuss spacing, positioning, and field of vision of the officials in the play with the entire group (1 min)</a:t>
            </a:r>
          </a:p>
          <a:p>
            <a:pPr marL="685800" lvl="1" indent="-228600">
              <a:buAutoNum type="alphaLcPeriod"/>
            </a:pPr>
            <a:endParaRPr lang="en-CA" sz="1200" i="1"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10</a:t>
            </a:fld>
            <a:endParaRPr lang="en-US"/>
          </a:p>
        </p:txBody>
      </p:sp>
    </p:spTree>
    <p:extLst>
      <p:ext uri="{BB962C8B-B14F-4D97-AF65-F5344CB8AC3E}">
        <p14:creationId xmlns:p14="http://schemas.microsoft.com/office/powerpoint/2010/main" val="198251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i="1" dirty="0"/>
              <a:t>Slide Time: 1 min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Actions: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0" dirty="0"/>
              <a:t>Have the officials discuss why distance is important when officiating?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b="0" dirty="0"/>
              <a:t>CLICK to reveal the bullets </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CA" b="0" dirty="0"/>
              <a:t>Discuss any responses that were not mentioned by the officials </a:t>
            </a:r>
          </a:p>
        </p:txBody>
      </p:sp>
      <p:sp>
        <p:nvSpPr>
          <p:cNvPr id="4" name="Slide Number Placeholder 3"/>
          <p:cNvSpPr>
            <a:spLocks noGrp="1"/>
          </p:cNvSpPr>
          <p:nvPr>
            <p:ph type="sldNum" sz="quarter" idx="10"/>
          </p:nvPr>
        </p:nvSpPr>
        <p:spPr/>
        <p:txBody>
          <a:bodyPr/>
          <a:lstStyle/>
          <a:p>
            <a:fld id="{A1DB2A28-81D1-44F4-B749-6641AF0EE4A9}" type="slidenum">
              <a:rPr lang="en-US" smtClean="0"/>
              <a:t>11</a:t>
            </a:fld>
            <a:endParaRPr lang="en-US"/>
          </a:p>
        </p:txBody>
      </p:sp>
    </p:spTree>
    <p:extLst>
      <p:ext uri="{BB962C8B-B14F-4D97-AF65-F5344CB8AC3E}">
        <p14:creationId xmlns:p14="http://schemas.microsoft.com/office/powerpoint/2010/main" val="812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i="1" dirty="0"/>
              <a:t>Slide Time: 1 min </a:t>
            </a:r>
          </a:p>
          <a:p>
            <a:r>
              <a:rPr lang="en-US" b="1" dirty="0"/>
              <a:t>Actions:</a:t>
            </a:r>
          </a:p>
          <a:p>
            <a:pPr marL="228600" indent="-228600">
              <a:buFont typeface="+mj-lt"/>
              <a:buAutoNum type="arabicPeriod"/>
            </a:pPr>
            <a:r>
              <a:rPr lang="en-US" dirty="0"/>
              <a:t>Remind officials that in order to be stationary, there are a few key things to remember:</a:t>
            </a:r>
          </a:p>
          <a:p>
            <a:pPr marL="685800" lvl="1" indent="-228600">
              <a:buFont typeface="+mj-lt"/>
              <a:buAutoNum type="alphaLcParenR"/>
            </a:pPr>
            <a:r>
              <a:rPr lang="en-US" dirty="0"/>
              <a:t>Get to the appropriate set up positions &amp; be ready to accept the play</a:t>
            </a:r>
          </a:p>
          <a:p>
            <a:pPr marL="685800" lvl="1" indent="-228600">
              <a:buFont typeface="+mj-lt"/>
              <a:buAutoNum type="alphaLcParenR"/>
            </a:pPr>
            <a:r>
              <a:rPr lang="en-US" dirty="0"/>
              <a:t>Be aware of the possible next play &amp; use appropriate body positioning to anticipate the play </a:t>
            </a:r>
          </a:p>
          <a:p>
            <a:pPr marL="685800" lvl="1" indent="-228600">
              <a:buFont typeface="+mj-lt"/>
              <a:buAutoNum type="alphaLcParenR"/>
            </a:pPr>
            <a:r>
              <a:rPr lang="en-US" dirty="0"/>
              <a:t>I</a:t>
            </a:r>
            <a:r>
              <a:rPr lang="en-CA" dirty="0"/>
              <a:t>f a referee is stationary when he is making a judgment:</a:t>
            </a:r>
          </a:p>
          <a:p>
            <a:r>
              <a:rPr lang="en-CA" dirty="0"/>
              <a:t>	a) Eyes are not bouncing and focus and concentration increases </a:t>
            </a:r>
          </a:p>
          <a:p>
            <a:r>
              <a:rPr lang="en-CA" dirty="0"/>
              <a:t>	b) Thus a correct decision is more likely</a:t>
            </a:r>
          </a:p>
          <a:p>
            <a:pPr marL="685800" lvl="1" indent="-228600">
              <a:buFont typeface="+mj-lt"/>
              <a:buAutoNum type="alphaLcPeriod"/>
            </a:pPr>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12</a:t>
            </a:fld>
            <a:endParaRPr lang="en-US"/>
          </a:p>
        </p:txBody>
      </p:sp>
    </p:spTree>
    <p:extLst>
      <p:ext uri="{BB962C8B-B14F-4D97-AF65-F5344CB8AC3E}">
        <p14:creationId xmlns:p14="http://schemas.microsoft.com/office/powerpoint/2010/main" val="173532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sz="1200" i="1" kern="1200" dirty="0">
                <a:solidFill>
                  <a:schemeClr val="tx1"/>
                </a:solidFill>
                <a:effectLst/>
                <a:latin typeface="+mn-lt"/>
                <a:ea typeface="+mn-ea"/>
                <a:cs typeface="+mn-cs"/>
              </a:rPr>
              <a:t>Slide Time: 1 min </a:t>
            </a:r>
          </a:p>
          <a:p>
            <a:r>
              <a:rPr lang="en-CA" sz="1200" kern="1200" dirty="0">
                <a:solidFill>
                  <a:schemeClr val="tx1"/>
                </a:solidFill>
                <a:effectLst/>
                <a:latin typeface="+mn-lt"/>
                <a:ea typeface="+mn-ea"/>
                <a:cs typeface="+mn-cs"/>
              </a:rPr>
              <a:t>Actions:</a:t>
            </a:r>
          </a:p>
          <a:p>
            <a:pPr lvl="0"/>
            <a:r>
              <a:rPr lang="en-CA" sz="1200" kern="1200" dirty="0">
                <a:solidFill>
                  <a:schemeClr val="tx1"/>
                </a:solidFill>
                <a:effectLst/>
                <a:latin typeface="+mn-lt"/>
                <a:ea typeface="+mn-ea"/>
                <a:cs typeface="+mn-cs"/>
              </a:rPr>
              <a:t>1. Remind officials that in order to be stationary there are a few key things to remember:</a:t>
            </a:r>
          </a:p>
          <a:p>
            <a:pPr marL="685800" lvl="1" indent="-228600">
              <a:buFont typeface="+mj-lt"/>
              <a:buAutoNum type="alphaLcPeriod"/>
            </a:pPr>
            <a:r>
              <a:rPr lang="en-CA" sz="1200" kern="1200" dirty="0">
                <a:solidFill>
                  <a:schemeClr val="tx1"/>
                </a:solidFill>
                <a:effectLst/>
                <a:latin typeface="+mn-lt"/>
                <a:ea typeface="+mn-ea"/>
                <a:cs typeface="+mn-cs"/>
              </a:rPr>
              <a:t>Get to the appropriate set up position &amp; be ready to accept the play</a:t>
            </a:r>
          </a:p>
          <a:p>
            <a:pPr marL="685800" lvl="1" indent="-228600">
              <a:buFont typeface="+mj-lt"/>
              <a:buAutoNum type="alphaLcPeriod"/>
            </a:pPr>
            <a:r>
              <a:rPr lang="en-CA" sz="1200" kern="1200" dirty="0">
                <a:solidFill>
                  <a:schemeClr val="tx1"/>
                </a:solidFill>
                <a:effectLst/>
                <a:latin typeface="+mn-lt"/>
                <a:ea typeface="+mn-ea"/>
                <a:cs typeface="+mn-cs"/>
              </a:rPr>
              <a:t>Be aware of the possible next play &amp; use appropriate body positioning to anticipate the play</a:t>
            </a:r>
          </a:p>
          <a:p>
            <a:pPr marL="685800" lvl="1" indent="-228600">
              <a:buFont typeface="+mj-lt"/>
              <a:buAutoNum type="alphaLcPeriod"/>
            </a:pPr>
            <a:r>
              <a:rPr lang="en-CA" dirty="0"/>
              <a:t>It is important that a referee must ‘Move’ to be in the right position to see the gap (this is different than position adjustment); and must do so as quickly as possible. ‘Stop’, ‘Observe’ and ‘Decide’.</a:t>
            </a:r>
          </a:p>
          <a:p>
            <a:pPr marL="685800" lvl="1" indent="-228600">
              <a:buFont typeface="+mj-lt"/>
              <a:buAutoNum type="alphaLcPeriod"/>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13</a:t>
            </a:fld>
            <a:endParaRPr lang="en-US"/>
          </a:p>
        </p:txBody>
      </p:sp>
    </p:spTree>
    <p:extLst>
      <p:ext uri="{BB962C8B-B14F-4D97-AF65-F5344CB8AC3E}">
        <p14:creationId xmlns:p14="http://schemas.microsoft.com/office/powerpoint/2010/main" val="160698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i="1" dirty="0"/>
              <a:t>Slide Time: 1 min </a:t>
            </a:r>
          </a:p>
          <a:p>
            <a:r>
              <a:rPr lang="en-CA" sz="1200" b="1" kern="1200" dirty="0">
                <a:solidFill>
                  <a:schemeClr val="tx1"/>
                </a:solidFill>
                <a:effectLst/>
                <a:latin typeface="+mn-lt"/>
                <a:ea typeface="+mn-ea"/>
                <a:cs typeface="+mn-cs"/>
              </a:rPr>
              <a:t>Actions:</a:t>
            </a:r>
          </a:p>
          <a:p>
            <a:pPr marL="228600" lvl="0" indent="-228600">
              <a:buFont typeface="+mj-lt"/>
              <a:buAutoNum type="arabicPeriod"/>
            </a:pPr>
            <a:r>
              <a:rPr lang="en-CA" sz="1200" kern="1200" dirty="0">
                <a:solidFill>
                  <a:schemeClr val="tx1"/>
                </a:solidFill>
                <a:effectLst/>
                <a:latin typeface="+mn-lt"/>
                <a:ea typeface="+mn-ea"/>
                <a:cs typeface="+mn-cs"/>
              </a:rPr>
              <a:t>Ask the group: how would you describe the way the officials are standing?</a:t>
            </a:r>
          </a:p>
          <a:p>
            <a:pPr marL="685800" lvl="1" indent="-228600">
              <a:buFont typeface="+mj-lt"/>
              <a:buAutoNum type="alphaLcParenR"/>
            </a:pPr>
            <a:r>
              <a:rPr lang="en-CA" sz="1200" i="1" kern="1200" dirty="0">
                <a:solidFill>
                  <a:schemeClr val="tx1"/>
                </a:solidFill>
                <a:effectLst/>
                <a:latin typeface="+mn-lt"/>
                <a:ea typeface="+mn-ea"/>
                <a:cs typeface="+mn-cs"/>
              </a:rPr>
              <a:t>Note officials appear relaxed, not rigid</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14</a:t>
            </a:fld>
            <a:endParaRPr lang="en-US"/>
          </a:p>
        </p:txBody>
      </p:sp>
    </p:spTree>
    <p:extLst>
      <p:ext uri="{BB962C8B-B14F-4D97-AF65-F5344CB8AC3E}">
        <p14:creationId xmlns:p14="http://schemas.microsoft.com/office/powerpoint/2010/main" val="3562053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i="1" u="none" dirty="0"/>
              <a:t>Slide Time: 5 mins</a:t>
            </a:r>
          </a:p>
          <a:p>
            <a:r>
              <a:rPr lang="en-CA" sz="1200" b="0" i="1" kern="1200" dirty="0">
                <a:solidFill>
                  <a:schemeClr val="tx1"/>
                </a:solidFill>
                <a:effectLst/>
                <a:latin typeface="+mn-lt"/>
                <a:ea typeface="+mn-ea"/>
                <a:cs typeface="+mn-cs"/>
              </a:rPr>
              <a:t>In slide show, click on the image to be directed to video. Video also available</a:t>
            </a:r>
            <a:r>
              <a:rPr lang="en-CA" sz="1200" b="1" i="1" kern="1200" dirty="0">
                <a:solidFill>
                  <a:schemeClr val="tx1"/>
                </a:solidFill>
                <a:effectLst/>
                <a:latin typeface="+mn-lt"/>
                <a:ea typeface="+mn-ea"/>
                <a:cs typeface="+mn-cs"/>
              </a:rPr>
              <a:t>:</a:t>
            </a:r>
            <a:r>
              <a:rPr lang="en-CA" b="1" i="1" dirty="0"/>
              <a:t> </a:t>
            </a:r>
            <a:r>
              <a:rPr lang="en-CA" b="0" i="1" dirty="0"/>
              <a:t>https://</a:t>
            </a:r>
            <a:r>
              <a:rPr lang="en-CA" b="0" i="1" dirty="0" err="1"/>
              <a:t>youtu.be</a:t>
            </a:r>
            <a:r>
              <a:rPr lang="en-CA" b="0" i="1" dirty="0"/>
              <a:t>/QZ_7sfFqECo</a:t>
            </a:r>
          </a:p>
          <a:p>
            <a:endParaRPr lang="en-CA" i="1" dirty="0"/>
          </a:p>
          <a:p>
            <a:r>
              <a:rPr lang="en-CA" i="1" dirty="0"/>
              <a:t>On Court or in Classroom: Students will require</a:t>
            </a:r>
            <a:r>
              <a:rPr lang="en-CA" i="1" baseline="0" dirty="0"/>
              <a:t> proper gym shoes for practice sessions whether on court or in classroom</a:t>
            </a:r>
          </a:p>
          <a:p>
            <a:r>
              <a:rPr lang="en-CA" i="1" dirty="0"/>
              <a:t>Practice includes a large group activity – referee drill to practice transition coverage through all 3 official positions – Lead, Trail, Centre </a:t>
            </a:r>
            <a:endParaRPr lang="en-CA" i="1" baseline="0" dirty="0"/>
          </a:p>
          <a:p>
            <a:endParaRPr lang="en-US" dirty="0"/>
          </a:p>
          <a:p>
            <a:r>
              <a:rPr lang="en-CA" sz="1200" b="1" kern="1200" dirty="0">
                <a:solidFill>
                  <a:schemeClr val="tx1"/>
                </a:solidFill>
                <a:effectLst/>
                <a:latin typeface="+mn-lt"/>
                <a:ea typeface="+mn-ea"/>
                <a:cs typeface="+mn-cs"/>
              </a:rPr>
              <a:t>Actions:</a:t>
            </a:r>
          </a:p>
          <a:p>
            <a:pPr marL="228600" lvl="0" indent="-228600">
              <a:buAutoNum type="arabicPeriod"/>
            </a:pPr>
            <a:r>
              <a:rPr lang="en-CA" sz="1200" kern="1200" dirty="0">
                <a:solidFill>
                  <a:schemeClr val="tx1"/>
                </a:solidFill>
                <a:effectLst/>
                <a:latin typeface="+mn-lt"/>
                <a:ea typeface="+mn-ea"/>
                <a:cs typeface="+mn-cs"/>
              </a:rPr>
              <a:t>Review distance &amp; stationary concepts in the video on the slide. Can use the full video on this slide and/or following slide breaks full video down into 3 segments to highlight teaching points (1 mins)</a:t>
            </a:r>
          </a:p>
          <a:p>
            <a:pPr marL="685800" lvl="1" indent="-228600">
              <a:buFont typeface="+mj-lt"/>
              <a:buAutoNum type="alphaLcPeriod"/>
            </a:pPr>
            <a:r>
              <a:rPr lang="en-CA" sz="1200" i="1" kern="1200" dirty="0">
                <a:solidFill>
                  <a:schemeClr val="tx1"/>
                </a:solidFill>
                <a:effectLst/>
                <a:latin typeface="+mn-lt"/>
                <a:ea typeface="+mn-ea"/>
                <a:cs typeface="+mn-cs"/>
              </a:rPr>
              <a:t>At 5 sec on clip the Trail official is moving and close to play at point of contact/decision</a:t>
            </a:r>
          </a:p>
          <a:p>
            <a:pPr marL="685800" lvl="1" indent="-228600" rtl="0">
              <a:buFont typeface="+mj-lt"/>
              <a:buAutoNum type="alphaLcPeriod"/>
            </a:pPr>
            <a:r>
              <a:rPr lang="en-CA" sz="1200" b="0" i="1" kern="1200" dirty="0">
                <a:solidFill>
                  <a:schemeClr val="tx1"/>
                </a:solidFill>
                <a:effectLst/>
                <a:latin typeface="+mn-lt"/>
                <a:ea typeface="+mn-ea"/>
                <a:cs typeface="+mn-cs"/>
              </a:rPr>
              <a:t>On the shot, the Trail correctly adjusts her position with a cross-step to the left, but then does not anticipate rebound action by staying connected to the play and is too far away</a:t>
            </a:r>
            <a:endParaRPr lang="en-CA" sz="1200" b="0" i="0" kern="1200" dirty="0">
              <a:solidFill>
                <a:schemeClr val="tx1"/>
              </a:solidFill>
              <a:effectLst/>
              <a:latin typeface="+mn-lt"/>
              <a:ea typeface="+mn-ea"/>
              <a:cs typeface="+mn-cs"/>
            </a:endParaRPr>
          </a:p>
          <a:p>
            <a:pPr marL="685800" lvl="1" indent="-228600" rtl="0">
              <a:buFont typeface="+mj-lt"/>
              <a:buAutoNum type="alphaLcPeriod"/>
            </a:pPr>
            <a:r>
              <a:rPr lang="en-CA" sz="1200" b="0" i="1" kern="1200" dirty="0">
                <a:solidFill>
                  <a:schemeClr val="tx1"/>
                </a:solidFill>
                <a:effectLst/>
                <a:latin typeface="+mn-lt"/>
                <a:ea typeface="+mn-ea"/>
                <a:cs typeface="+mn-cs"/>
              </a:rPr>
              <a:t>On the throw-in after the basket, the new Trail correctly stays off the court initially, but then does not move to maintain optimal distance to get an open look</a:t>
            </a:r>
            <a:endParaRPr lang="en-CA" sz="1200" b="0" i="0" kern="1200" dirty="0">
              <a:solidFill>
                <a:schemeClr val="tx1"/>
              </a:solidFill>
              <a:effectLst/>
              <a:latin typeface="+mn-lt"/>
              <a:ea typeface="+mn-ea"/>
              <a:cs typeface="+mn-cs"/>
            </a:endParaRPr>
          </a:p>
          <a:p>
            <a:pPr marL="685800" lvl="1" indent="-228600" rtl="0">
              <a:buFont typeface="+mj-lt"/>
              <a:buAutoNum type="alphaLcPeriod"/>
            </a:pPr>
            <a:r>
              <a:rPr lang="en-CA" sz="1200" b="0" i="1" kern="1200" dirty="0">
                <a:solidFill>
                  <a:schemeClr val="tx1"/>
                </a:solidFill>
                <a:effectLst/>
                <a:latin typeface="+mn-lt"/>
                <a:ea typeface="+mn-ea"/>
                <a:cs typeface="+mn-cs"/>
              </a:rPr>
              <a:t>The Center official has optimal distance on the play but is moving (drifting) and does not anticipate helping in secondary coverage even though he has an open look</a:t>
            </a:r>
          </a:p>
          <a:p>
            <a:pPr marL="685800" lvl="1" indent="-228600" rtl="0">
              <a:buFont typeface="+mj-lt"/>
              <a:buAutoNum type="alphaLcPeriod"/>
            </a:pPr>
            <a:endParaRPr lang="en-CA" sz="1200" b="0" i="0" kern="1200" dirty="0">
              <a:solidFill>
                <a:schemeClr val="tx1"/>
              </a:solidFill>
              <a:effectLst/>
              <a:latin typeface="+mn-lt"/>
              <a:ea typeface="+mn-ea"/>
              <a:cs typeface="+mn-cs"/>
            </a:endParaRPr>
          </a:p>
          <a:p>
            <a:pPr marL="228600" lvl="0" indent="-228600">
              <a:buFont typeface="+mj-lt"/>
              <a:buAutoNum type="arabicPeriod"/>
            </a:pPr>
            <a:r>
              <a:rPr lang="en-CA" sz="1200" i="0" kern="1200" dirty="0">
                <a:solidFill>
                  <a:schemeClr val="tx1"/>
                </a:solidFill>
                <a:effectLst/>
                <a:latin typeface="+mn-lt"/>
                <a:ea typeface="+mn-ea"/>
                <a:cs typeface="+mn-cs"/>
              </a:rPr>
              <a:t>When on court officials will rotate through the positions as a play moves up and down the court (5 mins)</a:t>
            </a:r>
          </a:p>
          <a:p>
            <a:pPr marL="685800" lvl="1" indent="-228600">
              <a:buFont typeface="+mj-lt"/>
              <a:buAutoNum type="alphaLcParenR"/>
            </a:pPr>
            <a:r>
              <a:rPr lang="en-CA" sz="1200" i="0" kern="1200" dirty="0">
                <a:solidFill>
                  <a:schemeClr val="tx1"/>
                </a:solidFill>
                <a:effectLst/>
                <a:latin typeface="+mn-lt"/>
                <a:ea typeface="+mn-ea"/>
                <a:cs typeface="+mn-cs"/>
              </a:rPr>
              <a:t>Have the officials create a group of 3 composed of a Lead, Trail and Centre </a:t>
            </a:r>
          </a:p>
          <a:p>
            <a:pPr marL="685800" lvl="1" indent="-228600">
              <a:buFont typeface="+mj-lt"/>
              <a:buAutoNum type="alphaLcParenR"/>
            </a:pPr>
            <a:r>
              <a:rPr lang="en-CA" sz="1200" i="0" kern="1200" dirty="0">
                <a:solidFill>
                  <a:schemeClr val="tx1"/>
                </a:solidFill>
                <a:effectLst/>
                <a:latin typeface="+mn-lt"/>
                <a:ea typeface="+mn-ea"/>
                <a:cs typeface="+mn-cs"/>
              </a:rPr>
              <a:t>Have each group go down the court, making sure they focus on their transition coverage as they move from one end to the other (based on the play in the video</a:t>
            </a:r>
          </a:p>
          <a:p>
            <a:pPr marL="1143000" lvl="2" indent="-228600">
              <a:buFont typeface="Arial" panose="020B0604020202020204" pitchFamily="34" charset="0"/>
              <a:buChar char="•"/>
            </a:pPr>
            <a:r>
              <a:rPr lang="en-CA" sz="1200" i="0" kern="1200" dirty="0">
                <a:solidFill>
                  <a:schemeClr val="tx1"/>
                </a:solidFill>
                <a:effectLst/>
                <a:latin typeface="+mn-lt"/>
                <a:ea typeface="+mn-ea"/>
                <a:cs typeface="+mn-cs"/>
              </a:rPr>
              <a:t>Educator should emphasize where each official should be positioned in the play</a:t>
            </a:r>
          </a:p>
          <a:p>
            <a:pPr marL="685800" lvl="1" indent="-228600">
              <a:buFont typeface="+mj-lt"/>
              <a:buAutoNum type="alphaLcParenR"/>
            </a:pPr>
            <a:r>
              <a:rPr lang="en-CA" sz="1200" i="0" kern="1200" dirty="0">
                <a:solidFill>
                  <a:schemeClr val="tx1"/>
                </a:solidFill>
                <a:effectLst/>
                <a:latin typeface="+mn-lt"/>
                <a:ea typeface="+mn-ea"/>
                <a:cs typeface="+mn-cs"/>
              </a:rPr>
              <a:t>Have the groups rotate the positions (each official should get an opportunity to be the L, T or C)</a:t>
            </a:r>
          </a:p>
          <a:p>
            <a:pPr lvl="0"/>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15</a:t>
            </a:fld>
            <a:endParaRPr lang="en-US"/>
          </a:p>
        </p:txBody>
      </p:sp>
    </p:spTree>
    <p:extLst>
      <p:ext uri="{BB962C8B-B14F-4D97-AF65-F5344CB8AC3E}">
        <p14:creationId xmlns:p14="http://schemas.microsoft.com/office/powerpoint/2010/main" val="370409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r">
              <a:buFont typeface="+mj-lt"/>
              <a:buNone/>
            </a:pPr>
            <a:r>
              <a:rPr lang="en-CA" sz="1200" i="1" kern="1200" dirty="0">
                <a:solidFill>
                  <a:schemeClr val="tx1"/>
                </a:solidFill>
                <a:effectLst/>
                <a:latin typeface="+mn-lt"/>
                <a:ea typeface="+mn-ea"/>
                <a:cs typeface="+mn-cs"/>
              </a:rPr>
              <a:t>Slide Time: 3 min</a:t>
            </a:r>
          </a:p>
          <a:p>
            <a:pPr marL="0" lvl="1" indent="0">
              <a:buFont typeface="+mj-lt"/>
              <a:buNone/>
            </a:pPr>
            <a:r>
              <a:rPr lang="en-CA" sz="1200" b="0" i="1" kern="1200" dirty="0">
                <a:solidFill>
                  <a:schemeClr val="tx1"/>
                </a:solidFill>
                <a:effectLst/>
                <a:latin typeface="+mn-lt"/>
                <a:ea typeface="+mn-ea"/>
                <a:cs typeface="+mn-cs"/>
              </a:rPr>
              <a:t>In slide show, click on the image to be directed to video. Video also available: https://</a:t>
            </a:r>
            <a:r>
              <a:rPr lang="en-CA" sz="1200" b="0" i="1" kern="1200" dirty="0" err="1">
                <a:solidFill>
                  <a:schemeClr val="tx1"/>
                </a:solidFill>
                <a:effectLst/>
                <a:latin typeface="+mn-lt"/>
                <a:ea typeface="+mn-ea"/>
                <a:cs typeface="+mn-cs"/>
              </a:rPr>
              <a:t>youtu.be</a:t>
            </a:r>
            <a:r>
              <a:rPr lang="en-CA" sz="1200" b="0" i="1" kern="1200" dirty="0">
                <a:solidFill>
                  <a:schemeClr val="tx1"/>
                </a:solidFill>
                <a:effectLst/>
                <a:latin typeface="+mn-lt"/>
                <a:ea typeface="+mn-ea"/>
                <a:cs typeface="+mn-cs"/>
              </a:rPr>
              <a:t>/fS5QDhKPnCk (Part 1), https://</a:t>
            </a:r>
            <a:r>
              <a:rPr lang="en-CA" sz="1200" b="0" i="1" kern="1200" dirty="0" err="1">
                <a:solidFill>
                  <a:schemeClr val="tx1"/>
                </a:solidFill>
                <a:effectLst/>
                <a:latin typeface="+mn-lt"/>
                <a:ea typeface="+mn-ea"/>
                <a:cs typeface="+mn-cs"/>
              </a:rPr>
              <a:t>youtu.be</a:t>
            </a:r>
            <a:r>
              <a:rPr lang="en-CA" sz="1200" b="0" i="1" kern="1200" dirty="0">
                <a:solidFill>
                  <a:schemeClr val="tx1"/>
                </a:solidFill>
                <a:effectLst/>
                <a:latin typeface="+mn-lt"/>
                <a:ea typeface="+mn-ea"/>
                <a:cs typeface="+mn-cs"/>
              </a:rPr>
              <a:t>/9G5tQWMh0Lo (Part 2), https://</a:t>
            </a:r>
            <a:r>
              <a:rPr lang="en-CA" sz="1200" b="0" i="1" kern="1200" dirty="0" err="1">
                <a:solidFill>
                  <a:schemeClr val="tx1"/>
                </a:solidFill>
                <a:effectLst/>
                <a:latin typeface="+mn-lt"/>
                <a:ea typeface="+mn-ea"/>
                <a:cs typeface="+mn-cs"/>
              </a:rPr>
              <a:t>youtu.be</a:t>
            </a:r>
            <a:r>
              <a:rPr lang="en-CA" sz="1200" b="0" i="1" kern="1200" dirty="0">
                <a:solidFill>
                  <a:schemeClr val="tx1"/>
                </a:solidFill>
                <a:effectLst/>
                <a:latin typeface="+mn-lt"/>
                <a:ea typeface="+mn-ea"/>
                <a:cs typeface="+mn-cs"/>
              </a:rPr>
              <a:t>/Tb1cMz-8JXU (Part 3)</a:t>
            </a:r>
          </a:p>
          <a:p>
            <a:pPr marL="0" lvl="1" indent="0">
              <a:buFont typeface="+mj-lt"/>
              <a:buNone/>
            </a:pPr>
            <a:endParaRPr lang="en-CA" sz="1200" b="1" i="1" kern="1200" dirty="0">
              <a:solidFill>
                <a:schemeClr val="tx1"/>
              </a:solidFill>
              <a:effectLst/>
              <a:latin typeface="+mn-lt"/>
              <a:ea typeface="+mn-ea"/>
              <a:cs typeface="+mn-cs"/>
            </a:endParaRPr>
          </a:p>
          <a:p>
            <a:pPr marL="0" lvl="1" indent="0">
              <a:buFont typeface="+mj-lt"/>
              <a:buNone/>
            </a:pPr>
            <a:r>
              <a:rPr lang="en-CA" sz="1200" b="1" i="0" kern="1200" dirty="0">
                <a:solidFill>
                  <a:schemeClr val="tx1"/>
                </a:solidFill>
                <a:effectLst/>
                <a:latin typeface="+mn-lt"/>
                <a:ea typeface="+mn-ea"/>
                <a:cs typeface="+mn-cs"/>
              </a:rPr>
              <a:t>Actions:</a:t>
            </a:r>
          </a:p>
          <a:p>
            <a:pPr marL="228600" lvl="1" indent="-228600">
              <a:buFont typeface="+mj-lt"/>
              <a:buAutoNum type="arabicPeriod"/>
            </a:pPr>
            <a:r>
              <a:rPr lang="en-CA" sz="1200" i="0" kern="1200" dirty="0">
                <a:solidFill>
                  <a:schemeClr val="tx1"/>
                </a:solidFill>
                <a:effectLst/>
                <a:latin typeface="+mn-lt"/>
                <a:ea typeface="+mn-ea"/>
                <a:cs typeface="+mn-cs"/>
              </a:rPr>
              <a:t>PLAY part 1 (1 min)</a:t>
            </a:r>
          </a:p>
          <a:p>
            <a:pPr marL="685800" lvl="2" indent="-228600">
              <a:buFont typeface="+mj-lt"/>
              <a:buAutoNum type="alphaLcParenR"/>
            </a:pPr>
            <a:r>
              <a:rPr lang="en-CA" sz="1200" i="0" kern="1200" dirty="0">
                <a:solidFill>
                  <a:schemeClr val="tx1"/>
                </a:solidFill>
                <a:effectLst/>
                <a:latin typeface="+mn-lt"/>
                <a:ea typeface="+mn-ea"/>
                <a:cs typeface="+mn-cs"/>
              </a:rPr>
              <a:t>Ask a couple of the officials to share what happened in the video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CA" sz="1200" b="1" i="0" kern="1200" dirty="0">
                <a:solidFill>
                  <a:schemeClr val="tx1"/>
                </a:solidFill>
                <a:effectLst/>
                <a:latin typeface="+mn-lt"/>
                <a:ea typeface="+mn-ea"/>
                <a:cs typeface="+mn-cs"/>
              </a:rPr>
              <a:t>ANSWER: 	</a:t>
            </a:r>
            <a:r>
              <a:rPr lang="en-CA" sz="1200" b="0" i="0" kern="1200" dirty="0">
                <a:solidFill>
                  <a:schemeClr val="tx1"/>
                </a:solidFill>
                <a:effectLst/>
                <a:latin typeface="+mn-lt"/>
                <a:ea typeface="+mn-ea"/>
                <a:cs typeface="+mn-cs"/>
              </a:rPr>
              <a:t>- </a:t>
            </a:r>
            <a:r>
              <a:rPr lang="en-CA" sz="1200" i="0" kern="1200" dirty="0">
                <a:solidFill>
                  <a:schemeClr val="tx1"/>
                </a:solidFill>
                <a:effectLst/>
                <a:latin typeface="+mn-lt"/>
                <a:ea typeface="+mn-ea"/>
                <a:cs typeface="+mn-cs"/>
              </a:rPr>
              <a:t>At 5 sec on clip the Trail official is moving and close to play at point of contact/decision</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i="0" kern="1200" dirty="0">
                <a:solidFill>
                  <a:schemeClr val="tx1"/>
                </a:solidFill>
                <a:effectLst/>
                <a:latin typeface="+mn-lt"/>
                <a:ea typeface="+mn-ea"/>
                <a:cs typeface="+mn-cs"/>
              </a:rPr>
              <a:t>PLAY part 2 (1 min)</a:t>
            </a:r>
          </a:p>
          <a:p>
            <a:pPr marL="685800" lvl="2" indent="-228600">
              <a:buFont typeface="+mj-lt"/>
              <a:buAutoNum type="alphaLcParenR"/>
            </a:pPr>
            <a:r>
              <a:rPr lang="en-CA" sz="1200" i="0" kern="1200" dirty="0">
                <a:solidFill>
                  <a:schemeClr val="tx1"/>
                </a:solidFill>
                <a:effectLst/>
                <a:latin typeface="+mn-lt"/>
                <a:ea typeface="+mn-ea"/>
                <a:cs typeface="+mn-cs"/>
              </a:rPr>
              <a:t>Ask a couple of the officials to share what happened in the video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CA" sz="1200" b="1" i="0" kern="1200" dirty="0">
                <a:solidFill>
                  <a:schemeClr val="tx1"/>
                </a:solidFill>
                <a:effectLst/>
                <a:latin typeface="+mn-lt"/>
                <a:ea typeface="+mn-ea"/>
                <a:cs typeface="+mn-cs"/>
              </a:rPr>
              <a:t>ANSWER: 	</a:t>
            </a:r>
            <a:r>
              <a:rPr lang="en-CA" sz="1200" b="0" i="0" kern="1200" dirty="0">
                <a:solidFill>
                  <a:schemeClr val="tx1"/>
                </a:solidFill>
                <a:effectLst/>
                <a:latin typeface="+mn-lt"/>
                <a:ea typeface="+mn-ea"/>
                <a:cs typeface="+mn-cs"/>
              </a:rPr>
              <a:t>- On the shot, the Trail correctly adjusts her position with a cross-step to the left, but then does not anticipate rebound action by staying connected to the play and is 		  too far away</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i="0" kern="1200" dirty="0">
                <a:solidFill>
                  <a:schemeClr val="tx1"/>
                </a:solidFill>
                <a:effectLst/>
                <a:latin typeface="+mn-lt"/>
                <a:ea typeface="+mn-ea"/>
                <a:cs typeface="+mn-cs"/>
              </a:rPr>
              <a:t>PLAY part 3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CA" sz="1200" b="0" i="0" kern="1200" dirty="0">
                <a:solidFill>
                  <a:schemeClr val="tx1"/>
                </a:solidFill>
                <a:effectLst/>
                <a:latin typeface="+mn-lt"/>
                <a:ea typeface="+mn-ea"/>
                <a:cs typeface="+mn-cs"/>
              </a:rPr>
              <a:t>Ask a couple of the officials to share what happened in the video </a:t>
            </a: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CA" sz="1200" b="1" i="1" kern="1200" dirty="0">
                <a:solidFill>
                  <a:schemeClr val="tx1"/>
                </a:solidFill>
                <a:effectLst/>
                <a:latin typeface="+mn-lt"/>
                <a:ea typeface="+mn-ea"/>
                <a:cs typeface="+mn-cs"/>
              </a:rPr>
              <a:t>ANSWER:  	</a:t>
            </a:r>
            <a:r>
              <a:rPr lang="en-CA" sz="1200" b="0" i="1" kern="1200" dirty="0">
                <a:solidFill>
                  <a:schemeClr val="tx1"/>
                </a:solidFill>
                <a:effectLst/>
                <a:latin typeface="+mn-lt"/>
                <a:ea typeface="+mn-ea"/>
                <a:cs typeface="+mn-cs"/>
              </a:rPr>
              <a:t>-</a:t>
            </a:r>
            <a:r>
              <a:rPr lang="en-CA" sz="1200" b="1" i="1"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On the throw-in after the basket, the new Trail correctly stays off the court initially, but then does not move to maintain optimal distance to get an open look</a:t>
            </a:r>
          </a:p>
          <a:p>
            <a:pPr marL="1828800" marR="0" lvl="5" indent="0" algn="l" defTabSz="914400" rtl="0" eaLnBrk="1" fontAlgn="auto" latinLnBrk="0" hangingPunct="1">
              <a:lnSpc>
                <a:spcPct val="100000"/>
              </a:lnSpc>
              <a:spcBef>
                <a:spcPts val="0"/>
              </a:spcBef>
              <a:spcAft>
                <a:spcPts val="0"/>
              </a:spcAft>
              <a:buClrTx/>
              <a:buSzTx/>
              <a:buFont typeface="+mj-lt"/>
              <a:buNone/>
              <a:tabLst/>
              <a:defRPr/>
            </a:pPr>
            <a:r>
              <a:rPr lang="en-CA" sz="1200" b="0" i="0" kern="1200" dirty="0">
                <a:solidFill>
                  <a:schemeClr val="tx1"/>
                </a:solidFill>
                <a:effectLst/>
                <a:latin typeface="+mn-lt"/>
                <a:ea typeface="+mn-ea"/>
                <a:cs typeface="+mn-cs"/>
              </a:rPr>
              <a:t>- The Center official has optimal distance on the play but is moving (drifting) and does not anticipate helping in secondary coverage even though he has an open look</a:t>
            </a:r>
            <a:endParaRPr lang="en-CA" sz="1200" i="0" kern="1200" dirty="0">
              <a:solidFill>
                <a:schemeClr val="tx1"/>
              </a:solidFill>
              <a:effectLst/>
              <a:latin typeface="+mn-lt"/>
              <a:ea typeface="+mn-ea"/>
              <a:cs typeface="+mn-cs"/>
            </a:endParaRPr>
          </a:p>
          <a:p>
            <a:pPr marL="685800" marR="0" lvl="2" indent="-228600" algn="l" defTabSz="914400" rtl="0" eaLnBrk="1" fontAlgn="auto" latinLnBrk="0" hangingPunct="1">
              <a:lnSpc>
                <a:spcPct val="100000"/>
              </a:lnSpc>
              <a:spcBef>
                <a:spcPts val="0"/>
              </a:spcBef>
              <a:spcAft>
                <a:spcPts val="0"/>
              </a:spcAft>
              <a:buClrTx/>
              <a:buSzTx/>
              <a:buFont typeface="+mj-lt"/>
              <a:buAutoNum type="alphaLcParenR"/>
              <a:tabLst/>
              <a:defRPr/>
            </a:pP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16</a:t>
            </a:fld>
            <a:endParaRPr lang="en-US"/>
          </a:p>
        </p:txBody>
      </p:sp>
    </p:spTree>
    <p:extLst>
      <p:ext uri="{BB962C8B-B14F-4D97-AF65-F5344CB8AC3E}">
        <p14:creationId xmlns:p14="http://schemas.microsoft.com/office/powerpoint/2010/main" val="395798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sz="1200" i="1" dirty="0">
                <a:latin typeface="Century Gothic" panose="020B0502020202020204" pitchFamily="34" charset="0"/>
                <a:cs typeface="Times New Roman" panose="02020603050405020304" pitchFamily="18" charset="0"/>
              </a:rPr>
              <a:t>Slide Time: 1 min</a:t>
            </a:r>
          </a:p>
          <a:p>
            <a:r>
              <a:rPr lang="en-CA" sz="1200" i="1" dirty="0">
                <a:latin typeface="Century Gothic" panose="020B0502020202020204" pitchFamily="34" charset="0"/>
                <a:cs typeface="Times New Roman" panose="02020603050405020304" pitchFamily="18" charset="0"/>
              </a:rPr>
              <a:t>Both IOTs – Distance and Stationary may be overlooked or dismissed as obvious or elementary concepts</a:t>
            </a:r>
          </a:p>
          <a:p>
            <a:r>
              <a:rPr lang="en-CA" sz="1200" i="1" dirty="0">
                <a:latin typeface="Century Gothic" panose="020B0502020202020204" pitchFamily="34" charset="0"/>
                <a:cs typeface="Times New Roman" panose="02020603050405020304" pitchFamily="18" charset="0"/>
              </a:rPr>
              <a:t>Bringing in a well-known official (expert or authority) to demonstrate can heighten attention and relevance of these two principles to achieving excellence as an official</a:t>
            </a:r>
          </a:p>
          <a:p>
            <a:endParaRPr lang="en-CA" dirty="0"/>
          </a:p>
          <a:p>
            <a:r>
              <a:rPr lang="en-CA" sz="1200" b="1" kern="1200" dirty="0">
                <a:solidFill>
                  <a:schemeClr val="tx1"/>
                </a:solidFill>
                <a:effectLst/>
                <a:latin typeface="+mn-lt"/>
                <a:ea typeface="+mn-ea"/>
                <a:cs typeface="+mn-cs"/>
              </a:rPr>
              <a:t>Actions:</a:t>
            </a:r>
          </a:p>
          <a:p>
            <a:pPr lvl="0"/>
            <a:r>
              <a:rPr lang="en-CA" sz="1200" kern="1200" dirty="0">
                <a:solidFill>
                  <a:schemeClr val="tx1"/>
                </a:solidFill>
                <a:effectLst/>
                <a:latin typeface="+mn-lt"/>
                <a:ea typeface="+mn-ea"/>
                <a:cs typeface="+mn-cs"/>
              </a:rPr>
              <a:t>1. Have the officials write down a time they were too close or too far away from the play which lead to a missed call</a:t>
            </a:r>
          </a:p>
          <a:p>
            <a:pPr lvl="1"/>
            <a:r>
              <a:rPr lang="en-CA" sz="1200" kern="1200" dirty="0">
                <a:solidFill>
                  <a:schemeClr val="tx1"/>
                </a:solidFill>
                <a:effectLst/>
                <a:latin typeface="+mn-lt"/>
                <a:ea typeface="+mn-ea"/>
                <a:cs typeface="+mn-cs"/>
              </a:rPr>
              <a:t>a. Based on this situation, what would they stop, start, &amp; continue doing</a:t>
            </a:r>
          </a:p>
          <a:p>
            <a:endParaRPr lang="en-CA" dirty="0"/>
          </a:p>
          <a:p>
            <a:endParaRPr lang="en-CA" dirty="0"/>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17</a:t>
            </a:fld>
            <a:endParaRPr lang="en-US"/>
          </a:p>
        </p:txBody>
      </p:sp>
    </p:spTree>
    <p:extLst>
      <p:ext uri="{BB962C8B-B14F-4D97-AF65-F5344CB8AC3E}">
        <p14:creationId xmlns:p14="http://schemas.microsoft.com/office/powerpoint/2010/main" val="21017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200" i="1" dirty="0">
                <a:latin typeface="Century Gothic" panose="020B0502020202020204" pitchFamily="34" charset="0"/>
                <a:cs typeface="Times New Roman" panose="02020603050405020304" pitchFamily="18" charset="0"/>
              </a:rPr>
              <a:t>Slide Time: 1 min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i="1" dirty="0">
                <a:latin typeface="Century Gothic" panose="020B0502020202020204" pitchFamily="34" charset="0"/>
                <a:cs typeface="Times New Roman" panose="02020603050405020304" pitchFamily="18" charset="0"/>
              </a:rPr>
              <a:t>Introduce, educate and have officials demonstrate the optimal stationary position and distance from the play for 2PO and 3PO mechanics.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sz="1200" kern="1200" dirty="0">
                <a:solidFill>
                  <a:schemeClr val="tx1"/>
                </a:solidFill>
                <a:effectLst/>
                <a:latin typeface="+mn-lt"/>
                <a:ea typeface="+mn-ea"/>
                <a:cs typeface="+mn-cs"/>
              </a:rPr>
              <a:t>Actions</a:t>
            </a:r>
          </a:p>
          <a:p>
            <a:pPr lvl="0"/>
            <a:r>
              <a:rPr lang="en-CA" sz="1200" kern="1200" dirty="0">
                <a:solidFill>
                  <a:schemeClr val="tx1"/>
                </a:solidFill>
                <a:effectLst/>
                <a:latin typeface="+mn-lt"/>
                <a:ea typeface="+mn-ea"/>
                <a:cs typeface="+mn-cs"/>
              </a:rPr>
              <a:t>1. Review the Learning Objectives for this IOT</a:t>
            </a:r>
          </a:p>
          <a:p>
            <a:pPr lvl="0"/>
            <a:r>
              <a:rPr lang="en-CA" sz="1200" kern="1200" dirty="0">
                <a:solidFill>
                  <a:schemeClr val="tx1"/>
                </a:solidFill>
                <a:effectLst/>
                <a:latin typeface="+mn-lt"/>
                <a:ea typeface="+mn-ea"/>
                <a:cs typeface="+mn-cs"/>
              </a:rPr>
              <a:t>2. Ask the group what they would like to get out of the module</a:t>
            </a:r>
          </a:p>
          <a:p>
            <a:pPr lvl="0"/>
            <a:r>
              <a:rPr lang="en-CA" sz="1200" kern="1200" dirty="0">
                <a:solidFill>
                  <a:schemeClr val="tx1"/>
                </a:solidFill>
                <a:effectLst/>
                <a:latin typeface="+mn-lt"/>
                <a:ea typeface="+mn-ea"/>
                <a:cs typeface="+mn-cs"/>
              </a:rPr>
              <a:t>3. Outline 3 things you want to accomplish with this module:</a:t>
            </a:r>
          </a:p>
          <a:p>
            <a:pPr lvl="1"/>
            <a:r>
              <a:rPr lang="en-CA" sz="1200" kern="1200" dirty="0">
                <a:solidFill>
                  <a:schemeClr val="tx1"/>
                </a:solidFill>
                <a:effectLst/>
                <a:latin typeface="+mn-lt"/>
                <a:ea typeface="+mn-ea"/>
                <a:cs typeface="+mn-cs"/>
              </a:rPr>
              <a:t>a. Introduce the concepts</a:t>
            </a:r>
          </a:p>
          <a:p>
            <a:pPr lvl="1"/>
            <a:r>
              <a:rPr lang="en-CA" sz="1200" kern="1200" dirty="0">
                <a:solidFill>
                  <a:schemeClr val="tx1"/>
                </a:solidFill>
                <a:effectLst/>
                <a:latin typeface="+mn-lt"/>
                <a:ea typeface="+mn-ea"/>
                <a:cs typeface="+mn-cs"/>
              </a:rPr>
              <a:t>b. Educate on distance &amp; being stationary</a:t>
            </a:r>
          </a:p>
          <a:p>
            <a:pPr lvl="1"/>
            <a:r>
              <a:rPr lang="en-CA" sz="1200" kern="1200" dirty="0">
                <a:solidFill>
                  <a:schemeClr val="tx1"/>
                </a:solidFill>
                <a:effectLst/>
                <a:latin typeface="+mn-lt"/>
                <a:ea typeface="+mn-ea"/>
                <a:cs typeface="+mn-cs"/>
              </a:rPr>
              <a:t>c. Demonstrate optimal stationary positions &amp; distance from the play in 2PO &amp; 3PO mechanics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2</a:t>
            </a:fld>
            <a:endParaRPr lang="en-US"/>
          </a:p>
        </p:txBody>
      </p:sp>
    </p:spTree>
    <p:extLst>
      <p:ext uri="{BB962C8B-B14F-4D97-AF65-F5344CB8AC3E}">
        <p14:creationId xmlns:p14="http://schemas.microsoft.com/office/powerpoint/2010/main" val="134880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sz="1200" i="1" dirty="0">
                <a:latin typeface="Century Gothic" panose="020B0502020202020204" pitchFamily="34" charset="0"/>
                <a:cs typeface="Times New Roman" panose="02020603050405020304" pitchFamily="18" charset="0"/>
              </a:rPr>
              <a:t>Slide Time: 3 min </a:t>
            </a:r>
            <a:endParaRPr lang="en-CA" sz="1200" dirty="0">
              <a:latin typeface="Century Gothic" panose="020B0502020202020204" pitchFamily="34" charset="0"/>
              <a:cs typeface="Times New Roman" panose="02020603050405020304" pitchFamily="18" charset="0"/>
            </a:endParaRPr>
          </a:p>
          <a:p>
            <a:r>
              <a:rPr lang="en-CA" sz="1200" b="1" kern="1200" dirty="0">
                <a:solidFill>
                  <a:schemeClr val="tx1"/>
                </a:solidFill>
                <a:effectLst/>
                <a:latin typeface="+mn-lt"/>
                <a:ea typeface="+mn-ea"/>
                <a:cs typeface="+mn-cs"/>
              </a:rPr>
              <a:t>Actions:</a:t>
            </a:r>
          </a:p>
          <a:p>
            <a:pPr lvl="0"/>
            <a:r>
              <a:rPr lang="en-CA" sz="1200" kern="1200" dirty="0">
                <a:solidFill>
                  <a:schemeClr val="tx1"/>
                </a:solidFill>
                <a:effectLst/>
                <a:latin typeface="+mn-lt"/>
                <a:ea typeface="+mn-ea"/>
                <a:cs typeface="+mn-cs"/>
              </a:rPr>
              <a:t>1. Think, Pair, Share activity</a:t>
            </a:r>
          </a:p>
          <a:p>
            <a:pPr marL="685800" lvl="1" indent="-228600">
              <a:buFont typeface="+mj-lt"/>
              <a:buAutoNum type="alphaLcParenR"/>
            </a:pPr>
            <a:r>
              <a:rPr lang="en-CA" sz="1200" kern="1200" dirty="0">
                <a:solidFill>
                  <a:schemeClr val="tx1"/>
                </a:solidFill>
                <a:effectLst/>
                <a:latin typeface="+mn-lt"/>
                <a:ea typeface="+mn-ea"/>
                <a:cs typeface="+mn-cs"/>
              </a:rPr>
              <a:t>Have the officials reflect independently on the questions (30 sec)</a:t>
            </a:r>
          </a:p>
          <a:p>
            <a:pPr marL="685800" lvl="1" indent="-228600">
              <a:buFont typeface="+mj-lt"/>
              <a:buAutoNum type="alphaLcParenR"/>
            </a:pPr>
            <a:r>
              <a:rPr lang="en-CA" sz="1200" kern="1200" dirty="0">
                <a:solidFill>
                  <a:schemeClr val="tx1"/>
                </a:solidFill>
                <a:effectLst/>
                <a:latin typeface="+mn-lt"/>
                <a:ea typeface="+mn-ea"/>
                <a:cs typeface="+mn-cs"/>
              </a:rPr>
              <a:t>After 30 seconds have them pair up with another official and discuss their answers (1 min)</a:t>
            </a:r>
          </a:p>
          <a:p>
            <a:pPr lvl="0"/>
            <a:r>
              <a:rPr lang="en-CA" sz="1200" i="1" kern="1200" dirty="0">
                <a:solidFill>
                  <a:schemeClr val="tx1"/>
                </a:solidFill>
                <a:effectLst/>
                <a:latin typeface="+mn-lt"/>
                <a:ea typeface="+mn-ea"/>
                <a:cs typeface="+mn-cs"/>
              </a:rPr>
              <a:t>2. </a:t>
            </a:r>
            <a:r>
              <a:rPr lang="en-CA" sz="1200" b="0" i="0" kern="1200" dirty="0">
                <a:solidFill>
                  <a:schemeClr val="tx1"/>
                </a:solidFill>
                <a:effectLst/>
                <a:latin typeface="+mn-lt"/>
                <a:ea typeface="+mn-ea"/>
                <a:cs typeface="+mn-cs"/>
              </a:rPr>
              <a:t>Discuss the answers as a group: </a:t>
            </a:r>
            <a:endParaRPr lang="en-CA" sz="1200" i="1" kern="1200" dirty="0">
              <a:solidFill>
                <a:schemeClr val="tx1"/>
              </a:solidFill>
              <a:effectLst/>
              <a:latin typeface="+mn-lt"/>
              <a:ea typeface="+mn-ea"/>
              <a:cs typeface="+mn-cs"/>
            </a:endParaRPr>
          </a:p>
          <a:p>
            <a:pPr marL="685800" lvl="1" indent="-228600">
              <a:buFont typeface="+mj-lt"/>
              <a:buAutoNum type="alphaLcParenR"/>
            </a:pPr>
            <a:r>
              <a:rPr lang="en-CA" sz="1200" i="0" kern="1200" dirty="0">
                <a:solidFill>
                  <a:schemeClr val="tx1"/>
                </a:solidFill>
                <a:effectLst/>
                <a:latin typeface="+mn-lt"/>
                <a:ea typeface="+mn-ea"/>
                <a:cs typeface="+mn-cs"/>
              </a:rPr>
              <a:t>There is a high correlation between call accuracy as well as readiness for the next play by having the optimal distance from the play </a:t>
            </a:r>
          </a:p>
          <a:p>
            <a:pPr marL="685800" lvl="1" indent="-228600">
              <a:buFont typeface="+mj-lt"/>
              <a:buAutoNum type="alphaLcParenR"/>
            </a:pPr>
            <a:r>
              <a:rPr lang="en-CA" sz="1200" i="0" kern="1200" dirty="0">
                <a:solidFill>
                  <a:schemeClr val="tx1"/>
                </a:solidFill>
                <a:effectLst/>
                <a:latin typeface="+mn-lt"/>
                <a:ea typeface="+mn-ea"/>
                <a:cs typeface="+mn-cs"/>
              </a:rPr>
              <a:t>Call accuracy increases when the official has anticipated the best position and is stationary when making a decision</a:t>
            </a:r>
          </a:p>
          <a:p>
            <a:endParaRPr lang="en-CA" sz="1200" dirty="0">
              <a:latin typeface="Century Gothic" panose="020B0502020202020204" pitchFamily="34" charset="0"/>
              <a:cs typeface="Times New Roman" panose="02020603050405020304" pitchFamily="18" charset="0"/>
            </a:endParaRPr>
          </a:p>
          <a:p>
            <a:endParaRPr lang="en-CA" sz="1200" dirty="0">
              <a:latin typeface="Century Gothic" panose="020B0502020202020204" pitchFamily="34" charset="0"/>
              <a:cs typeface="Times New Roman" panose="02020603050405020304" pitchFamily="18" charset="0"/>
            </a:endParaRPr>
          </a:p>
          <a:p>
            <a:endParaRPr lang="en-CA" dirty="0"/>
          </a:p>
          <a:p>
            <a:endParaRPr lang="en-CA" dirty="0"/>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3</a:t>
            </a:fld>
            <a:endParaRPr lang="en-US"/>
          </a:p>
        </p:txBody>
      </p:sp>
    </p:spTree>
    <p:extLst>
      <p:ext uri="{BB962C8B-B14F-4D97-AF65-F5344CB8AC3E}">
        <p14:creationId xmlns:p14="http://schemas.microsoft.com/office/powerpoint/2010/main" val="168108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sz="1200" i="1" kern="1200" dirty="0">
                <a:solidFill>
                  <a:schemeClr val="tx1"/>
                </a:solidFill>
                <a:effectLst/>
                <a:latin typeface="+mn-lt"/>
                <a:ea typeface="+mn-ea"/>
                <a:cs typeface="+mn-cs"/>
              </a:rPr>
              <a:t>Slide Time: 1 min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Actions:</a:t>
            </a:r>
          </a:p>
          <a:p>
            <a:pPr marL="228600" lvl="0" indent="-228600">
              <a:buFont typeface="+mj-lt"/>
              <a:buAutoNum type="arabicPeriod"/>
            </a:pPr>
            <a:r>
              <a:rPr lang="en-CA" sz="1200" kern="1200" dirty="0">
                <a:solidFill>
                  <a:schemeClr val="tx1"/>
                </a:solidFill>
                <a:effectLst/>
                <a:latin typeface="+mn-lt"/>
                <a:ea typeface="+mn-ea"/>
                <a:cs typeface="+mn-cs"/>
              </a:rPr>
              <a:t>Review the definition of distance in a game</a:t>
            </a:r>
          </a:p>
          <a:p>
            <a:pPr lvl="1"/>
            <a:r>
              <a:rPr lang="en-CA" sz="1200" i="1" kern="1200" dirty="0">
                <a:solidFill>
                  <a:schemeClr val="tx1"/>
                </a:solidFill>
                <a:effectLst/>
                <a:latin typeface="+mn-lt"/>
                <a:ea typeface="+mn-ea"/>
                <a:cs typeface="+mn-cs"/>
              </a:rPr>
              <a:t>a. Distance is how far away or close to the play you are</a:t>
            </a:r>
            <a:endParaRPr lang="en-CA" sz="1200" kern="1200" dirty="0">
              <a:solidFill>
                <a:schemeClr val="tx1"/>
              </a:solidFill>
              <a:effectLst/>
              <a:latin typeface="+mn-lt"/>
              <a:ea typeface="+mn-ea"/>
              <a:cs typeface="+mn-cs"/>
            </a:endParaRPr>
          </a:p>
          <a:p>
            <a:pPr lvl="1"/>
            <a:r>
              <a:rPr lang="en-CA" sz="1200" i="1" kern="1200" dirty="0">
                <a:solidFill>
                  <a:schemeClr val="tx1"/>
                </a:solidFill>
                <a:effectLst/>
                <a:latin typeface="+mn-lt"/>
                <a:ea typeface="+mn-ea"/>
                <a:cs typeface="+mn-cs"/>
              </a:rPr>
              <a:t>b. When refereeing it is critical to maintain an appropriate distance from the play</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DB2A28-81D1-44F4-B749-6641AF0EE4A9}" type="slidenum">
              <a:rPr lang="en-US" smtClean="0"/>
              <a:t>4</a:t>
            </a:fld>
            <a:endParaRPr lang="en-US"/>
          </a:p>
        </p:txBody>
      </p:sp>
    </p:spTree>
    <p:extLst>
      <p:ext uri="{BB962C8B-B14F-4D97-AF65-F5344CB8AC3E}">
        <p14:creationId xmlns:p14="http://schemas.microsoft.com/office/powerpoint/2010/main" val="331134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a:r>
              <a:rPr lang="en-CA" sz="1200" i="1" kern="1200" dirty="0">
                <a:solidFill>
                  <a:schemeClr val="tx1"/>
                </a:solidFill>
                <a:effectLst/>
                <a:latin typeface="+mn-lt"/>
                <a:ea typeface="+mn-ea"/>
                <a:cs typeface="+mn-cs"/>
              </a:rPr>
              <a:t>Slide Time: 1 min </a:t>
            </a:r>
          </a:p>
          <a:p>
            <a:pPr lvl="0"/>
            <a:r>
              <a:rPr lang="en-CA" sz="1200" b="1" kern="1200" dirty="0">
                <a:solidFill>
                  <a:schemeClr val="tx1"/>
                </a:solidFill>
                <a:effectLst/>
                <a:latin typeface="+mn-lt"/>
                <a:ea typeface="+mn-ea"/>
                <a:cs typeface="+mn-cs"/>
              </a:rPr>
              <a:t>Actions:</a:t>
            </a:r>
          </a:p>
          <a:p>
            <a:pPr marL="228600" lvl="0" indent="-228600">
              <a:buFont typeface="+mj-lt"/>
              <a:buAutoNum type="arabicPeriod"/>
            </a:pPr>
            <a:r>
              <a:rPr lang="en-CA" sz="1200" kern="1200" dirty="0">
                <a:solidFill>
                  <a:schemeClr val="tx1"/>
                </a:solidFill>
                <a:effectLst/>
                <a:latin typeface="+mn-lt"/>
                <a:ea typeface="+mn-ea"/>
                <a:cs typeface="+mn-cs"/>
              </a:rPr>
              <a:t>Have the officials complete the visualization exercise</a:t>
            </a:r>
          </a:p>
        </p:txBody>
      </p:sp>
      <p:sp>
        <p:nvSpPr>
          <p:cNvPr id="4" name="Slide Number Placeholder 3"/>
          <p:cNvSpPr>
            <a:spLocks noGrp="1"/>
          </p:cNvSpPr>
          <p:nvPr>
            <p:ph type="sldNum" sz="quarter" idx="10"/>
          </p:nvPr>
        </p:nvSpPr>
        <p:spPr/>
        <p:txBody>
          <a:bodyPr/>
          <a:lstStyle/>
          <a:p>
            <a:fld id="{A1DB2A28-81D1-44F4-B749-6641AF0EE4A9}" type="slidenum">
              <a:rPr lang="en-US" smtClean="0"/>
              <a:t>5</a:t>
            </a:fld>
            <a:endParaRPr lang="en-US"/>
          </a:p>
        </p:txBody>
      </p:sp>
    </p:spTree>
    <p:extLst>
      <p:ext uri="{BB962C8B-B14F-4D97-AF65-F5344CB8AC3E}">
        <p14:creationId xmlns:p14="http://schemas.microsoft.com/office/powerpoint/2010/main" val="402933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i="1" dirty="0"/>
              <a:t>Slide Time: 3 min </a:t>
            </a:r>
          </a:p>
          <a:p>
            <a:r>
              <a:rPr lang="en-US" i="1" dirty="0"/>
              <a:t>Needs: flipchart, marker</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Actions:</a:t>
            </a:r>
          </a:p>
          <a:p>
            <a:pPr marL="228600" lvl="0" indent="-228600">
              <a:buFont typeface="+mj-lt"/>
              <a:buAutoNum type="arabicPeriod"/>
            </a:pPr>
            <a:r>
              <a:rPr lang="en-CA" sz="1200" kern="1200" dirty="0">
                <a:solidFill>
                  <a:schemeClr val="tx1"/>
                </a:solidFill>
                <a:effectLst/>
                <a:latin typeface="+mn-lt"/>
                <a:ea typeface="+mn-ea"/>
                <a:cs typeface="+mn-cs"/>
              </a:rPr>
              <a:t>Divide the group into two and provide each side with chart paper. Have one group work on brainstorming what happens when you are too close to the play and the other write down what happens when you are too far away from the play</a:t>
            </a:r>
          </a:p>
          <a:p>
            <a:pPr marL="685800" lvl="1" indent="-228600">
              <a:buFont typeface="+mj-lt"/>
              <a:buAutoNum type="alphaLcPeriod"/>
            </a:pPr>
            <a:r>
              <a:rPr lang="en-CA" sz="1200" kern="1200" dirty="0">
                <a:solidFill>
                  <a:schemeClr val="tx1"/>
                </a:solidFill>
                <a:effectLst/>
                <a:latin typeface="+mn-lt"/>
                <a:ea typeface="+mn-ea"/>
                <a:cs typeface="+mn-cs"/>
              </a:rPr>
              <a:t>Bring the groups back together and have them present to each other</a:t>
            </a:r>
          </a:p>
          <a:p>
            <a:pPr marL="228600" lvl="0" indent="-228600">
              <a:buFont typeface="+mj-lt"/>
              <a:buAutoNum type="arabicPeriod"/>
            </a:pPr>
            <a:r>
              <a:rPr lang="en-CA" sz="1200" kern="1200" dirty="0">
                <a:solidFill>
                  <a:schemeClr val="tx1"/>
                </a:solidFill>
                <a:effectLst/>
                <a:latin typeface="+mn-lt"/>
                <a:ea typeface="+mn-ea"/>
                <a:cs typeface="+mn-cs"/>
              </a:rPr>
              <a:t>Review the following points that emphasize when a referee has proper distance from the play (3-6 meters):\</a:t>
            </a:r>
          </a:p>
          <a:p>
            <a:pPr marL="685800" lvl="1" indent="-228600">
              <a:buFont typeface="+mj-lt"/>
              <a:buAutoNum type="alphaLcPeriod"/>
            </a:pPr>
            <a:r>
              <a:rPr lang="en-CA" sz="1200" kern="1200" dirty="0">
                <a:solidFill>
                  <a:schemeClr val="tx1"/>
                </a:solidFill>
                <a:effectLst/>
                <a:latin typeface="+mn-lt"/>
                <a:ea typeface="+mn-ea"/>
                <a:cs typeface="+mn-cs"/>
              </a:rPr>
              <a:t>Possibility of an ’emotional call’ or reaction decreases </a:t>
            </a:r>
          </a:p>
          <a:p>
            <a:pPr marL="685800" lvl="1" indent="-228600">
              <a:buFont typeface="+mj-lt"/>
              <a:buAutoNum type="alphaLcPeriod"/>
            </a:pPr>
            <a:r>
              <a:rPr lang="en-CA" sz="1200" kern="1200" dirty="0">
                <a:solidFill>
                  <a:schemeClr val="tx1"/>
                </a:solidFill>
                <a:effectLst/>
                <a:latin typeface="+mn-lt"/>
                <a:ea typeface="+mn-ea"/>
                <a:cs typeface="+mn-cs"/>
              </a:rPr>
              <a:t>They can maintain a perspective as movements look slower </a:t>
            </a:r>
          </a:p>
          <a:p>
            <a:pPr marL="685800" lvl="1" indent="-228600">
              <a:buFont typeface="+mj-lt"/>
              <a:buAutoNum type="alphaLcPeriod"/>
            </a:pPr>
            <a:r>
              <a:rPr lang="en-CA" sz="1200" kern="1200" dirty="0">
                <a:solidFill>
                  <a:schemeClr val="tx1"/>
                </a:solidFill>
                <a:effectLst/>
                <a:latin typeface="+mn-lt"/>
                <a:ea typeface="+mn-ea"/>
                <a:cs typeface="+mn-cs"/>
              </a:rPr>
              <a:t>They can maintain a wide angle, which increases the possibility of seeing more players in the field of vision </a:t>
            </a:r>
          </a:p>
          <a:p>
            <a:pPr marL="685800" lvl="1" indent="-228600">
              <a:buFont typeface="+mj-lt"/>
              <a:buAutoNum type="alphaLcPeriod"/>
            </a:pPr>
            <a:r>
              <a:rPr lang="en-CA" sz="1200" kern="1200" dirty="0">
                <a:solidFill>
                  <a:schemeClr val="tx1"/>
                </a:solidFill>
                <a:effectLst/>
                <a:latin typeface="+mn-lt"/>
                <a:ea typeface="+mn-ea"/>
                <a:cs typeface="+mn-cs"/>
              </a:rPr>
              <a:t>They can see the big picture (next plays to follow, control the clocks, identify where partners are)</a:t>
            </a:r>
          </a:p>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DB2A28-81D1-44F4-B749-6641AF0EE4A9}" type="slidenum">
              <a:rPr lang="en-US" smtClean="0"/>
              <a:t>6</a:t>
            </a:fld>
            <a:endParaRPr lang="en-US"/>
          </a:p>
        </p:txBody>
      </p:sp>
    </p:spTree>
    <p:extLst>
      <p:ext uri="{BB962C8B-B14F-4D97-AF65-F5344CB8AC3E}">
        <p14:creationId xmlns:p14="http://schemas.microsoft.com/office/powerpoint/2010/main" val="54564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b="0" i="1" dirty="0"/>
              <a:t>Slide Time: 1 min</a:t>
            </a:r>
            <a:endParaRPr lang="en-US" dirty="0"/>
          </a:p>
          <a:p>
            <a:r>
              <a:rPr lang="en-CA" sz="1200" b="1" kern="1200" dirty="0">
                <a:solidFill>
                  <a:schemeClr val="tx1"/>
                </a:solidFill>
                <a:effectLst/>
                <a:latin typeface="+mn-lt"/>
                <a:ea typeface="+mn-ea"/>
                <a:cs typeface="+mn-cs"/>
              </a:rPr>
              <a:t>Actions</a:t>
            </a:r>
          </a:p>
          <a:p>
            <a:pPr marL="228600" lvl="0" indent="-228600">
              <a:buAutoNum type="arabicPeriod"/>
            </a:pPr>
            <a:r>
              <a:rPr lang="en-CA" sz="1200" kern="1200" dirty="0">
                <a:solidFill>
                  <a:schemeClr val="tx1"/>
                </a:solidFill>
                <a:effectLst/>
                <a:latin typeface="+mn-lt"/>
                <a:ea typeface="+mn-ea"/>
                <a:cs typeface="+mn-cs"/>
              </a:rPr>
              <a:t>Educator should explain the diagram:</a:t>
            </a:r>
          </a:p>
          <a:p>
            <a:pPr marL="685800" lvl="1" indent="-228600">
              <a:buFont typeface="+mj-lt"/>
              <a:buAutoNum type="alphaLcParenR"/>
            </a:pPr>
            <a:r>
              <a:rPr lang="en-CA" sz="1200" kern="1200" dirty="0">
                <a:solidFill>
                  <a:schemeClr val="tx1"/>
                </a:solidFill>
                <a:effectLst/>
                <a:latin typeface="+mn-lt"/>
                <a:ea typeface="+mn-ea"/>
                <a:cs typeface="+mn-cs"/>
              </a:rPr>
              <a:t>Proper distance creates a wider angle and the referee is able to have more players in the field of vision at the same time</a:t>
            </a:r>
          </a:p>
          <a:p>
            <a:pPr marL="685800" lvl="1" indent="-228600">
              <a:buFont typeface="+mj-lt"/>
              <a:buAutoNum type="alphaLcParenR"/>
            </a:pPr>
            <a:r>
              <a:rPr lang="en-CA" sz="1200" kern="1200" dirty="0">
                <a:solidFill>
                  <a:schemeClr val="tx1"/>
                </a:solidFill>
                <a:effectLst/>
                <a:latin typeface="+mn-lt"/>
                <a:ea typeface="+mn-ea"/>
                <a:cs typeface="+mn-cs"/>
              </a:rPr>
              <a:t>Example in the first row = 2 players, second row =  3 players, third row = 4 players etc. In total the official can see 26 players out of 36 (72%)</a:t>
            </a:r>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7</a:t>
            </a:fld>
            <a:endParaRPr lang="en-US"/>
          </a:p>
        </p:txBody>
      </p:sp>
    </p:spTree>
    <p:extLst>
      <p:ext uri="{BB962C8B-B14F-4D97-AF65-F5344CB8AC3E}">
        <p14:creationId xmlns:p14="http://schemas.microsoft.com/office/powerpoint/2010/main" val="92790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sz="1200" i="1" kern="1200" dirty="0">
                <a:solidFill>
                  <a:schemeClr val="tx1"/>
                </a:solidFill>
                <a:effectLst/>
                <a:latin typeface="+mn-lt"/>
                <a:ea typeface="+mn-ea"/>
                <a:cs typeface="+mn-cs"/>
              </a:rPr>
              <a:t>Slide Time: 3 mins</a:t>
            </a:r>
          </a:p>
          <a:p>
            <a:r>
              <a:rPr lang="en-CA" sz="1200" i="1" kern="1200" dirty="0">
                <a:solidFill>
                  <a:schemeClr val="tx1"/>
                </a:solidFill>
                <a:effectLst/>
                <a:latin typeface="+mn-lt"/>
                <a:ea typeface="+mn-ea"/>
                <a:cs typeface="+mn-cs"/>
              </a:rPr>
              <a:t>Need: pen, paper</a:t>
            </a:r>
          </a:p>
          <a:p>
            <a:endParaRPr lang="en-CA" sz="1200" i="1" kern="1200" dirty="0">
              <a:solidFill>
                <a:schemeClr val="tx1"/>
              </a:solidFill>
              <a:effectLst/>
              <a:latin typeface="+mn-lt"/>
              <a:ea typeface="+mn-ea"/>
              <a:cs typeface="+mn-cs"/>
            </a:endParaRPr>
          </a:p>
          <a:p>
            <a:pPr lvl="0"/>
            <a:r>
              <a:rPr lang="en-CA" sz="1200" b="1" i="0" kern="1200" dirty="0">
                <a:solidFill>
                  <a:schemeClr val="tx1"/>
                </a:solidFill>
                <a:effectLst/>
                <a:latin typeface="+mn-lt"/>
                <a:ea typeface="+mn-ea"/>
                <a:cs typeface="+mn-cs"/>
              </a:rPr>
              <a:t>Actions:</a:t>
            </a:r>
          </a:p>
          <a:p>
            <a:pPr marL="228600" lvl="0" indent="-228600">
              <a:buFont typeface="+mj-lt"/>
              <a:buAutoNum type="arabicPeriod"/>
            </a:pPr>
            <a:r>
              <a:rPr lang="en-CA" sz="1200" kern="1200" dirty="0">
                <a:solidFill>
                  <a:schemeClr val="tx1"/>
                </a:solidFill>
                <a:effectLst/>
                <a:latin typeface="+mn-lt"/>
                <a:ea typeface="+mn-ea"/>
                <a:cs typeface="+mn-cs"/>
              </a:rPr>
              <a:t>Have officials partner up with someone near them. Each partner draws a simple picture on a blank piece of paper</a:t>
            </a:r>
          </a:p>
          <a:p>
            <a:pPr lvl="1"/>
            <a:r>
              <a:rPr lang="en-CA" sz="1200" kern="1200" dirty="0">
                <a:solidFill>
                  <a:schemeClr val="tx1"/>
                </a:solidFill>
                <a:effectLst/>
                <a:latin typeface="+mn-lt"/>
                <a:ea typeface="+mn-ea"/>
                <a:cs typeface="+mn-cs"/>
              </a:rPr>
              <a:t>a. Partners trade pictures and while keeping their eyes closed bring the picture up to their face (touching their nose)</a:t>
            </a:r>
          </a:p>
          <a:p>
            <a:pPr lvl="1"/>
            <a:r>
              <a:rPr lang="en-CA" sz="1200" kern="1200" dirty="0">
                <a:solidFill>
                  <a:schemeClr val="tx1"/>
                </a:solidFill>
                <a:effectLst/>
                <a:latin typeface="+mn-lt"/>
                <a:ea typeface="+mn-ea"/>
                <a:cs typeface="+mn-cs"/>
              </a:rPr>
              <a:t>b. Have them open their eyes and describe what they see</a:t>
            </a:r>
          </a:p>
          <a:p>
            <a:pPr lvl="1"/>
            <a:r>
              <a:rPr lang="en-CA" sz="1200" kern="1200" dirty="0">
                <a:solidFill>
                  <a:schemeClr val="tx1"/>
                </a:solidFill>
                <a:effectLst/>
                <a:latin typeface="+mn-lt"/>
                <a:ea typeface="+mn-ea"/>
                <a:cs typeface="+mn-cs"/>
              </a:rPr>
              <a:t>c. Move the paper about 2 inches away from the face and describe again</a:t>
            </a:r>
          </a:p>
          <a:p>
            <a:pPr lvl="1"/>
            <a:r>
              <a:rPr lang="en-CA" sz="1200" kern="1200" dirty="0">
                <a:solidFill>
                  <a:schemeClr val="tx1"/>
                </a:solidFill>
                <a:effectLst/>
                <a:latin typeface="+mn-lt"/>
                <a:ea typeface="+mn-ea"/>
                <a:cs typeface="+mn-cs"/>
              </a:rPr>
              <a:t>d. Extend the arm halfway, describe the picture, then all the way and describe what they can see</a:t>
            </a:r>
          </a:p>
          <a:p>
            <a:pPr lvl="1"/>
            <a:r>
              <a:rPr lang="en-CA" sz="1200" kern="1200" dirty="0">
                <a:solidFill>
                  <a:schemeClr val="tx1"/>
                </a:solidFill>
                <a:effectLst/>
                <a:latin typeface="+mn-lt"/>
                <a:ea typeface="+mn-ea"/>
                <a:cs typeface="+mn-cs"/>
              </a:rPr>
              <a:t>e. Emphasize that as the paper gets farther away you are able to describe a more accurate picture</a:t>
            </a:r>
          </a:p>
          <a:p>
            <a:endParaRPr lang="en-US" dirty="0"/>
          </a:p>
        </p:txBody>
      </p:sp>
      <p:sp>
        <p:nvSpPr>
          <p:cNvPr id="4" name="Slide Number Placeholder 3"/>
          <p:cNvSpPr>
            <a:spLocks noGrp="1"/>
          </p:cNvSpPr>
          <p:nvPr>
            <p:ph type="sldNum" sz="quarter" idx="10"/>
          </p:nvPr>
        </p:nvSpPr>
        <p:spPr/>
        <p:txBody>
          <a:bodyPr/>
          <a:lstStyle/>
          <a:p>
            <a:fld id="{B0D14CDA-5B70-4D4D-A272-4699034A398E}" type="slidenum">
              <a:rPr lang="en-US" smtClean="0"/>
              <a:t>8</a:t>
            </a:fld>
            <a:endParaRPr lang="en-US"/>
          </a:p>
        </p:txBody>
      </p:sp>
    </p:spTree>
    <p:extLst>
      <p:ext uri="{BB962C8B-B14F-4D97-AF65-F5344CB8AC3E}">
        <p14:creationId xmlns:p14="http://schemas.microsoft.com/office/powerpoint/2010/main" val="417270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CA" sz="1200" i="1" kern="1200" dirty="0">
                <a:solidFill>
                  <a:schemeClr val="tx1"/>
                </a:solidFill>
                <a:effectLst/>
                <a:latin typeface="+mn-lt"/>
                <a:ea typeface="+mn-ea"/>
                <a:cs typeface="+mn-cs"/>
              </a:rPr>
              <a:t>Slide Time: 3 mins</a:t>
            </a:r>
          </a:p>
          <a:p>
            <a:r>
              <a:rPr lang="en-CA" sz="1200" b="1" kern="1200" dirty="0">
                <a:solidFill>
                  <a:schemeClr val="tx1"/>
                </a:solidFill>
                <a:effectLst/>
                <a:latin typeface="+mn-lt"/>
                <a:ea typeface="+mn-ea"/>
                <a:cs typeface="+mn-cs"/>
              </a:rPr>
              <a:t>Actions:</a:t>
            </a:r>
          </a:p>
          <a:p>
            <a:pPr marL="228600" lvl="0" indent="-228600">
              <a:buFont typeface="+mj-lt"/>
              <a:buAutoNum type="arabicPeriod"/>
            </a:pPr>
            <a:r>
              <a:rPr lang="en-CA" sz="1200" kern="1200" dirty="0">
                <a:solidFill>
                  <a:schemeClr val="tx1"/>
                </a:solidFill>
                <a:effectLst/>
                <a:latin typeface="+mn-lt"/>
                <a:ea typeface="+mn-ea"/>
                <a:cs typeface="+mn-cs"/>
              </a:rPr>
              <a:t>Use the following prompting questions to discuss the picture on the slide, taking note of the distance spacing of the Lead on the baseline, Centre on the far side, and Trail near the side:</a:t>
            </a:r>
          </a:p>
          <a:p>
            <a:pPr marL="685800" lvl="1" indent="-228600">
              <a:buFont typeface="+mj-lt"/>
              <a:buAutoNum type="alphaLcParenR"/>
            </a:pPr>
            <a:r>
              <a:rPr lang="en-CA" sz="1200" b="1" kern="1200" dirty="0">
                <a:solidFill>
                  <a:schemeClr val="tx1"/>
                </a:solidFill>
                <a:effectLst/>
                <a:latin typeface="+mn-lt"/>
                <a:ea typeface="+mn-ea"/>
                <a:cs typeface="+mn-cs"/>
              </a:rPr>
              <a:t>Do all 3 officials have correct angles and a view of players in their primary field of vision</a:t>
            </a:r>
            <a:r>
              <a:rPr lang="en-CA" sz="1200" b="1" i="1" kern="1200" dirty="0">
                <a:solidFill>
                  <a:schemeClr val="tx1"/>
                </a:solidFill>
                <a:effectLst/>
                <a:latin typeface="+mn-lt"/>
                <a:ea typeface="+mn-ea"/>
                <a:cs typeface="+mn-cs"/>
              </a:rPr>
              <a:t>?</a:t>
            </a:r>
          </a:p>
          <a:p>
            <a:pPr marL="1085850" lvl="2" indent="-171450">
              <a:buFont typeface="Wingdings" pitchFamily="2" charset="2"/>
              <a:buChar char="§"/>
            </a:pPr>
            <a:r>
              <a:rPr lang="en-CA" sz="1200" b="0" i="1" kern="1200" dirty="0">
                <a:solidFill>
                  <a:schemeClr val="tx1"/>
                </a:solidFill>
                <a:effectLst/>
                <a:latin typeface="+mn-lt"/>
                <a:ea typeface="+mn-ea"/>
                <a:cs typeface="+mn-cs"/>
              </a:rPr>
              <a:t>The C  is in optimal position for this play and is best to also observe flight of the ball.  </a:t>
            </a:r>
          </a:p>
          <a:p>
            <a:pPr marL="1085850" lvl="2" indent="-171450">
              <a:buFont typeface="Wingdings" pitchFamily="2" charset="2"/>
              <a:buChar char="§"/>
            </a:pPr>
            <a:r>
              <a:rPr lang="en-CA" sz="1200" b="0" i="1" kern="1200" dirty="0">
                <a:solidFill>
                  <a:schemeClr val="tx1"/>
                </a:solidFill>
                <a:effectLst/>
                <a:latin typeface="+mn-lt"/>
                <a:ea typeface="+mn-ea"/>
                <a:cs typeface="+mn-cs"/>
              </a:rPr>
              <a:t>The T's head position shows him watching the ball instead of engaged contact by Blue 7 and the White rebounder. </a:t>
            </a:r>
          </a:p>
          <a:p>
            <a:pPr marL="914400" lvl="2" indent="0">
              <a:buFont typeface="Wingdings" pitchFamily="2" charset="2"/>
              <a:buNone/>
            </a:pPr>
            <a:endParaRPr lang="en-CA" sz="1200" i="1" kern="1200" dirty="0">
              <a:solidFill>
                <a:schemeClr val="tx1"/>
              </a:solidFill>
              <a:effectLst/>
              <a:latin typeface="+mn-lt"/>
              <a:ea typeface="+mn-ea"/>
              <a:cs typeface="+mn-cs"/>
            </a:endParaRPr>
          </a:p>
          <a:p>
            <a:pPr marL="685800" lvl="1" indent="-228600">
              <a:buFont typeface="+mj-lt"/>
              <a:buAutoNum type="alphaLcParenR"/>
            </a:pPr>
            <a:r>
              <a:rPr lang="en-CA" sz="1200" b="1" kern="1200" dirty="0">
                <a:solidFill>
                  <a:schemeClr val="tx1"/>
                </a:solidFill>
                <a:effectLst/>
                <a:latin typeface="+mn-lt"/>
                <a:ea typeface="+mn-ea"/>
                <a:cs typeface="+mn-cs"/>
              </a:rPr>
              <a:t>Do the Lead, Centre &amp; Trail also have views of players in their secondary field of vision? </a:t>
            </a:r>
          </a:p>
          <a:p>
            <a:pPr marL="1143000" lvl="2" indent="-228600">
              <a:buFont typeface="Wingdings" pitchFamily="2" charset="2"/>
              <a:buChar char="§"/>
            </a:pPr>
            <a:r>
              <a:rPr lang="en-CA" sz="1200" b="0" i="1" kern="1200" dirty="0">
                <a:solidFill>
                  <a:schemeClr val="tx1"/>
                </a:solidFill>
                <a:effectLst/>
                <a:latin typeface="+mn-lt"/>
                <a:ea typeface="+mn-ea"/>
                <a:cs typeface="+mn-cs"/>
              </a:rPr>
              <a:t>There is only one action area (at the rim in the restricted space) on this rebounding play and with the proximity of the players multiple players are within field of vision</a:t>
            </a:r>
          </a:p>
          <a:p>
            <a:pPr marL="914400" lvl="2" indent="0">
              <a:buFont typeface="Wingdings" pitchFamily="2" charset="2"/>
              <a:buNone/>
            </a:pPr>
            <a:endParaRPr lang="en-CA" sz="1200" kern="1200" dirty="0">
              <a:solidFill>
                <a:schemeClr val="tx1"/>
              </a:solidFill>
              <a:effectLst/>
              <a:latin typeface="+mn-lt"/>
              <a:ea typeface="+mn-ea"/>
              <a:cs typeface="+mn-cs"/>
            </a:endParaRPr>
          </a:p>
          <a:p>
            <a:pPr marL="685800" lvl="1" indent="-228600">
              <a:buFont typeface="+mj-lt"/>
              <a:buAutoNum type="alphaLcParenR"/>
            </a:pPr>
            <a:r>
              <a:rPr lang="en-CA" sz="1200" b="1" kern="1200" dirty="0">
                <a:solidFill>
                  <a:schemeClr val="tx1"/>
                </a:solidFill>
                <a:effectLst/>
                <a:latin typeface="+mn-lt"/>
                <a:ea typeface="+mn-ea"/>
                <a:cs typeface="+mn-cs"/>
              </a:rPr>
              <a:t>What are/identify the player matchups in each of the above fields of vision? What corrections, if any, could be made? </a:t>
            </a:r>
            <a:endParaRPr lang="en-CA" sz="1200" b="1" i="1" kern="1200" dirty="0">
              <a:solidFill>
                <a:schemeClr val="tx1"/>
              </a:solidFill>
              <a:effectLst/>
              <a:latin typeface="+mn-lt"/>
              <a:ea typeface="+mn-ea"/>
              <a:cs typeface="+mn-cs"/>
            </a:endParaRPr>
          </a:p>
          <a:p>
            <a:pPr marL="1143000" lvl="2" indent="-228600">
              <a:buFont typeface="Wingdings" pitchFamily="2" charset="2"/>
              <a:buChar char="§"/>
            </a:pPr>
            <a:r>
              <a:rPr lang="en-CA" sz="1200" i="1" kern="1200" dirty="0">
                <a:solidFill>
                  <a:schemeClr val="tx1"/>
                </a:solidFill>
                <a:effectLst/>
                <a:latin typeface="+mn-lt"/>
                <a:ea typeface="+mn-ea"/>
                <a:cs typeface="+mn-cs"/>
              </a:rPr>
              <a:t>It appears that there are 5 players (3 white – player out-of-bounds and two on perimeter and 2 blue – player closest to C and player closest to T) that are not actively engaged in rebounding; </a:t>
            </a:r>
          </a:p>
          <a:p>
            <a:pPr marL="1143000" lvl="2" indent="-228600">
              <a:buFont typeface="Wingdings" pitchFamily="2" charset="2"/>
              <a:buChar char="§"/>
            </a:pPr>
            <a:r>
              <a:rPr lang="en-CA" sz="1200" i="1" kern="1200" dirty="0">
                <a:solidFill>
                  <a:schemeClr val="tx1"/>
                </a:solidFill>
                <a:effectLst/>
                <a:latin typeface="+mn-lt"/>
                <a:ea typeface="+mn-ea"/>
                <a:cs typeface="+mn-cs"/>
              </a:rPr>
              <a:t>If blue 9 and/or white 24 became involved then they would be T’s responsibility; </a:t>
            </a:r>
          </a:p>
          <a:p>
            <a:pPr marL="1143000" lvl="2" indent="-228600">
              <a:buFont typeface="Wingdings" pitchFamily="2" charset="2"/>
              <a:buChar char="§"/>
            </a:pPr>
            <a:r>
              <a:rPr lang="en-CA" sz="1200" i="1" kern="1200" dirty="0">
                <a:solidFill>
                  <a:schemeClr val="tx1"/>
                </a:solidFill>
                <a:effectLst/>
                <a:latin typeface="+mn-lt"/>
                <a:ea typeface="+mn-ea"/>
                <a:cs typeface="+mn-cs"/>
              </a:rPr>
              <a:t>C has primary responsibility for blue and white player on C’s side; </a:t>
            </a:r>
          </a:p>
          <a:p>
            <a:pPr marL="1143000" lvl="2" indent="-228600">
              <a:buFont typeface="Wingdings" pitchFamily="2" charset="2"/>
              <a:buChar char="§"/>
            </a:pPr>
            <a:r>
              <a:rPr lang="en-CA" sz="1200" i="1" kern="1200" dirty="0">
                <a:solidFill>
                  <a:schemeClr val="tx1"/>
                </a:solidFill>
                <a:effectLst/>
                <a:latin typeface="+mn-lt"/>
                <a:ea typeface="+mn-ea"/>
                <a:cs typeface="+mn-cs"/>
              </a:rPr>
              <a:t>L and T are focused on illegal contact and displacement by blue 7 and white player actively competing for rebound from behind</a:t>
            </a:r>
          </a:p>
          <a:p>
            <a:pPr marL="1143000" lvl="2" indent="-228600">
              <a:buFont typeface="Wingdings" pitchFamily="2" charset="2"/>
              <a:buChar char="§"/>
            </a:pPr>
            <a:endParaRPr lang="en-CA" sz="1200" kern="1200" dirty="0">
              <a:solidFill>
                <a:schemeClr val="tx1"/>
              </a:solidFill>
              <a:effectLst/>
              <a:latin typeface="+mn-lt"/>
              <a:ea typeface="+mn-ea"/>
              <a:cs typeface="+mn-cs"/>
            </a:endParaRPr>
          </a:p>
          <a:p>
            <a:pPr marL="685800" lvl="1" indent="-228600">
              <a:buFont typeface="+mj-lt"/>
              <a:buAutoNum type="alphaLcParenR"/>
            </a:pPr>
            <a:r>
              <a:rPr lang="en-CA" sz="1200" b="1" kern="1200" dirty="0">
                <a:solidFill>
                  <a:schemeClr val="tx1"/>
                </a:solidFill>
                <a:effectLst/>
                <a:latin typeface="+mn-lt"/>
                <a:ea typeface="+mn-ea"/>
                <a:cs typeface="+mn-cs"/>
              </a:rPr>
              <a:t>What is the general shape for 3PO?</a:t>
            </a:r>
          </a:p>
          <a:p>
            <a:pPr marL="1143000" lvl="2" indent="-228600">
              <a:buFont typeface="Wingdings" pitchFamily="2" charset="2"/>
              <a:buChar char="§"/>
            </a:pPr>
            <a:r>
              <a:rPr lang="en-CA" sz="1200" b="0" i="1" kern="1200" dirty="0">
                <a:solidFill>
                  <a:schemeClr val="tx1"/>
                </a:solidFill>
                <a:effectLst/>
                <a:latin typeface="+mn-lt"/>
                <a:ea typeface="+mn-ea"/>
                <a:cs typeface="+mn-cs"/>
              </a:rPr>
              <a:t>Triangle</a:t>
            </a:r>
          </a:p>
          <a:p>
            <a:pPr marL="1143000" lvl="2" indent="-228600">
              <a:buFont typeface="Wingdings" pitchFamily="2" charset="2"/>
              <a:buChar char="§"/>
            </a:pPr>
            <a:endParaRPr lang="en-CA" sz="1200" b="0" i="1" kern="1200" dirty="0">
              <a:solidFill>
                <a:schemeClr val="tx1"/>
              </a:solidFill>
              <a:effectLst/>
              <a:latin typeface="+mn-lt"/>
              <a:ea typeface="+mn-ea"/>
              <a:cs typeface="+mn-cs"/>
            </a:endParaRPr>
          </a:p>
          <a:p>
            <a:pPr marL="228600" indent="-228600">
              <a:buFont typeface="+mj-lt"/>
              <a:buAutoNum type="arabicPeriod"/>
            </a:pPr>
            <a:r>
              <a:rPr lang="en-CA" dirty="0"/>
              <a:t>Ask the group if there is any corrections that could be made, if any.</a:t>
            </a:r>
          </a:p>
          <a:p>
            <a:endParaRPr lang="en-US" dirty="0"/>
          </a:p>
        </p:txBody>
      </p:sp>
      <p:sp>
        <p:nvSpPr>
          <p:cNvPr id="4" name="Slide Number Placeholder 3"/>
          <p:cNvSpPr>
            <a:spLocks noGrp="1"/>
          </p:cNvSpPr>
          <p:nvPr>
            <p:ph type="sldNum" sz="quarter" idx="10"/>
          </p:nvPr>
        </p:nvSpPr>
        <p:spPr/>
        <p:txBody>
          <a:bodyPr/>
          <a:lstStyle/>
          <a:p>
            <a:fld id="{A1DB2A28-81D1-44F4-B749-6641AF0EE4A9}" type="slidenum">
              <a:rPr lang="en-US" smtClean="0"/>
              <a:t>9</a:t>
            </a:fld>
            <a:endParaRPr lang="en-US"/>
          </a:p>
        </p:txBody>
      </p:sp>
    </p:spTree>
    <p:extLst>
      <p:ext uri="{BB962C8B-B14F-4D97-AF65-F5344CB8AC3E}">
        <p14:creationId xmlns:p14="http://schemas.microsoft.com/office/powerpoint/2010/main" val="1785110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a:t>Click to edit Master title style</a:t>
            </a:r>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19B821-DC82-4AE0-90F1-FB338162A36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388673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19B821-DC82-4AE0-90F1-FB338162A36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233361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7" y="274639"/>
            <a:ext cx="365500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694" y="274639"/>
            <a:ext cx="1076819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19B821-DC82-4AE0-90F1-FB338162A36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323291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19B821-DC82-4AE0-90F1-FB338162A36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316832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19B821-DC82-4AE0-90F1-FB338162A360}"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67233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19B821-DC82-4AE0-90F1-FB338162A360}"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26504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638"/>
            <a:ext cx="10971372"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19B821-DC82-4AE0-90F1-FB338162A360}"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241843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19B821-DC82-4AE0-90F1-FB338162A360}"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186666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9B821-DC82-4AE0-90F1-FB338162A360}"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279349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19B821-DC82-4AE0-90F1-FB338162A360}"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365540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19B821-DC82-4AE0-90F1-FB338162A360}"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A748F-291F-45CF-A163-A27BB4E0892F}" type="slidenum">
              <a:rPr lang="en-US" smtClean="0"/>
              <a:t>‹#›</a:t>
            </a:fld>
            <a:endParaRPr lang="en-US"/>
          </a:p>
        </p:txBody>
      </p:sp>
    </p:spTree>
    <p:extLst>
      <p:ext uri="{BB962C8B-B14F-4D97-AF65-F5344CB8AC3E}">
        <p14:creationId xmlns:p14="http://schemas.microsoft.com/office/powerpoint/2010/main" val="93516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9B821-DC82-4AE0-90F1-FB338162A360}" type="datetimeFigureOut">
              <a:rPr lang="en-US" smtClean="0"/>
              <a:t>9/12/2019</a:t>
            </a:fld>
            <a:endParaRPr lang="en-US"/>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A748F-291F-45CF-A163-A27BB4E0892F}" type="slidenum">
              <a:rPr lang="en-US" smtClean="0"/>
              <a:t>‹#›</a:t>
            </a:fld>
            <a:endParaRPr lang="en-US"/>
          </a:p>
        </p:txBody>
      </p:sp>
    </p:spTree>
    <p:extLst>
      <p:ext uri="{BB962C8B-B14F-4D97-AF65-F5344CB8AC3E}">
        <p14:creationId xmlns:p14="http://schemas.microsoft.com/office/powerpoint/2010/main" val="2272213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yfr0FV3dpE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8.sv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comments" Target="../comments/comment3.xml"/><Relationship Id="rId5" Type="http://schemas.openxmlformats.org/officeDocument/2006/relationships/diagramQuickStyle" Target="../diagrams/quickStyle2.xml"/><Relationship Id="rId10" Type="http://schemas.openxmlformats.org/officeDocument/2006/relationships/image" Target="../media/image5.png"/><Relationship Id="rId4" Type="http://schemas.openxmlformats.org/officeDocument/2006/relationships/diagramLayout" Target="../diagrams/layout2.xml"/><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AB18EC-EA40-7F48-AEC1-4FE2E2DF9CF8}"/>
              </a:ext>
            </a:extLst>
          </p:cNvPr>
          <p:cNvPicPr>
            <a:picLocks noChangeAspect="1"/>
          </p:cNvPicPr>
          <p:nvPr/>
        </p:nvPicPr>
        <p:blipFill>
          <a:blip r:embed="rId3"/>
          <a:stretch>
            <a:fillRect/>
          </a:stretch>
        </p:blipFill>
        <p:spPr>
          <a:xfrm>
            <a:off x="-1586" y="16898"/>
            <a:ext cx="12191999" cy="6858000"/>
          </a:xfrm>
          <a:prstGeom prst="rect">
            <a:avLst/>
          </a:prstGeom>
        </p:spPr>
      </p:pic>
      <p:sp>
        <p:nvSpPr>
          <p:cNvPr id="2" name="TextBox 1"/>
          <p:cNvSpPr txBox="1"/>
          <p:nvPr/>
        </p:nvSpPr>
        <p:spPr>
          <a:xfrm>
            <a:off x="366793" y="6091654"/>
            <a:ext cx="8424936" cy="461665"/>
          </a:xfrm>
          <a:prstGeom prst="rect">
            <a:avLst/>
          </a:prstGeom>
          <a:noFill/>
        </p:spPr>
        <p:txBody>
          <a:bodyPr wrap="square" rtlCol="0">
            <a:spAutoFit/>
          </a:bodyPr>
          <a:lstStyle/>
          <a:p>
            <a:r>
              <a:rPr lang="en-US" sz="2400" dirty="0">
                <a:solidFill>
                  <a:schemeClr val="bg1"/>
                </a:solidFill>
                <a:latin typeface="Century Gothic" charset="0"/>
                <a:ea typeface="Century Gothic" charset="0"/>
                <a:cs typeface="Century Gothic" charset="0"/>
              </a:rPr>
              <a:t>Created by Reed Scott, Jim Walsh &amp; Jake Steinbrenner</a:t>
            </a:r>
          </a:p>
        </p:txBody>
      </p:sp>
      <p:pic>
        <p:nvPicPr>
          <p:cNvPr id="9" name="Graphic 3">
            <a:extLst>
              <a:ext uri="{FF2B5EF4-FFF2-40B4-BE49-F238E27FC236}">
                <a16:creationId xmlns:a16="http://schemas.microsoft.com/office/drawing/2014/main" id="{078C122D-0281-474B-8F2D-E50C895E49BC}"/>
              </a:ext>
            </a:extLst>
          </p:cNvPr>
          <p:cNvPicPr>
            <a:picLocks noChangeAspect="1"/>
          </p:cNvPicPr>
          <p:nvPr/>
        </p:nvPicPr>
        <p:blipFill rotWithShape="1">
          <a:blip r:embed="rId4">
            <a:extLst>
              <a:ext uri="{96DAC541-7B7A-43D3-8B79-37D633B846F1}">
                <asvg:svgBlip xmlns="" xmlns:asvg="http://schemas.microsoft.com/office/drawing/2016/SVG/main" r:embed="rId5"/>
              </a:ext>
            </a:extLst>
          </a:blip>
          <a:srcRect l="16130" t="23374" r="16342" b="24115"/>
          <a:stretch/>
        </p:blipFill>
        <p:spPr>
          <a:xfrm>
            <a:off x="2350790" y="4293096"/>
            <a:ext cx="1088157" cy="1095022"/>
          </a:xfrm>
          <a:prstGeom prst="rect">
            <a:avLst/>
          </a:prstGeom>
        </p:spPr>
      </p:pic>
      <p:pic>
        <p:nvPicPr>
          <p:cNvPr id="10" name="Graphic 2">
            <a:extLst>
              <a:ext uri="{FF2B5EF4-FFF2-40B4-BE49-F238E27FC236}">
                <a16:creationId xmlns:a16="http://schemas.microsoft.com/office/drawing/2014/main" id="{6ADA64B1-BF99-4C2F-A86B-A60C578C699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467659" y="4259864"/>
            <a:ext cx="1161486" cy="1161486"/>
          </a:xfrm>
          <a:prstGeom prst="rect">
            <a:avLst/>
          </a:prstGeom>
        </p:spPr>
      </p:pic>
      <p:sp>
        <p:nvSpPr>
          <p:cNvPr id="8" name="Rectangle 7">
            <a:extLst>
              <a:ext uri="{FF2B5EF4-FFF2-40B4-BE49-F238E27FC236}">
                <a16:creationId xmlns:a16="http://schemas.microsoft.com/office/drawing/2014/main" id="{0F7FA6BB-2190-6746-B4C2-D300C14AA29C}"/>
              </a:ext>
            </a:extLst>
          </p:cNvPr>
          <p:cNvSpPr/>
          <p:nvPr/>
        </p:nvSpPr>
        <p:spPr>
          <a:xfrm>
            <a:off x="2710830" y="1298135"/>
            <a:ext cx="8578513" cy="1200329"/>
          </a:xfrm>
          <a:prstGeom prst="rect">
            <a:avLst/>
          </a:prstGeom>
        </p:spPr>
        <p:txBody>
          <a:bodyPr wrap="square">
            <a:spAutoFit/>
          </a:bodyPr>
          <a:lstStyle/>
          <a:p>
            <a:pPr algn="r"/>
            <a:r>
              <a:rPr lang="en-CA" sz="3600" dirty="0">
                <a:solidFill>
                  <a:schemeClr val="bg1"/>
                </a:solidFill>
                <a:latin typeface="Century Gothic" panose="020B0502020202020204" pitchFamily="34" charset="0"/>
                <a:cs typeface="Arial" panose="020B0604020202020204" pitchFamily="34" charset="0"/>
              </a:rPr>
              <a:t>Individual Officiating Techniques (IOT)</a:t>
            </a:r>
          </a:p>
          <a:p>
            <a:pPr algn="r"/>
            <a:r>
              <a:rPr lang="en-CA" sz="3600" dirty="0">
                <a:solidFill>
                  <a:schemeClr val="bg1"/>
                </a:solidFill>
                <a:latin typeface="Century Gothic" panose="020B0502020202020204" pitchFamily="34" charset="0"/>
                <a:cs typeface="Arial" panose="020B0604020202020204" pitchFamily="34" charset="0"/>
              </a:rPr>
              <a:t>Distance and Stationary</a:t>
            </a:r>
          </a:p>
        </p:txBody>
      </p:sp>
    </p:spTree>
    <p:extLst>
      <p:ext uri="{BB962C8B-B14F-4D97-AF65-F5344CB8AC3E}">
        <p14:creationId xmlns:p14="http://schemas.microsoft.com/office/powerpoint/2010/main" val="172743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1237" y="332656"/>
            <a:ext cx="2520242" cy="646331"/>
          </a:xfrm>
          <a:prstGeom prst="rect">
            <a:avLst/>
          </a:prstGeom>
        </p:spPr>
        <p:txBody>
          <a:bodyPr wrap="none">
            <a:spAutoFit/>
          </a:bodyPr>
          <a:lstStyle/>
          <a:p>
            <a:r>
              <a:rPr lang="en-CA" sz="3600" spc="300" dirty="0">
                <a:latin typeface="Century Gothic" panose="020B0502020202020204" pitchFamily="34" charset="0"/>
                <a:cs typeface="Times New Roman" panose="02020603050405020304" pitchFamily="18" charset="0"/>
              </a:rPr>
              <a:t>SPACING</a:t>
            </a:r>
          </a:p>
        </p:txBody>
      </p:sp>
      <p:pic>
        <p:nvPicPr>
          <p:cNvPr id="5" name="Picture 4">
            <a:hlinkClick r:id="rId3"/>
            <a:extLst>
              <a:ext uri="{FF2B5EF4-FFF2-40B4-BE49-F238E27FC236}">
                <a16:creationId xmlns:a16="http://schemas.microsoft.com/office/drawing/2014/main" id="{B7889742-0DE5-FC4C-98F3-74CCA4813A62}"/>
              </a:ext>
            </a:extLst>
          </p:cNvPr>
          <p:cNvPicPr>
            <a:picLocks noChangeAspect="1"/>
          </p:cNvPicPr>
          <p:nvPr/>
        </p:nvPicPr>
        <p:blipFill>
          <a:blip r:embed="rId4"/>
          <a:stretch>
            <a:fillRect/>
          </a:stretch>
        </p:blipFill>
        <p:spPr>
          <a:xfrm>
            <a:off x="1541108" y="1124744"/>
            <a:ext cx="9080500" cy="5118100"/>
          </a:xfrm>
          <a:prstGeom prst="rect">
            <a:avLst/>
          </a:prstGeom>
        </p:spPr>
      </p:pic>
    </p:spTree>
    <p:extLst>
      <p:ext uri="{BB962C8B-B14F-4D97-AF65-F5344CB8AC3E}">
        <p14:creationId xmlns:p14="http://schemas.microsoft.com/office/powerpoint/2010/main" val="423021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628581" y="432987"/>
            <a:ext cx="6912768" cy="782960"/>
          </a:xfrm>
        </p:spPr>
        <p:txBody>
          <a:bodyPr>
            <a:noAutofit/>
          </a:bodyPr>
          <a:lstStyle/>
          <a:p>
            <a:r>
              <a:rPr lang="en-CA" sz="3600" dirty="0">
                <a:latin typeface="Century Gothic" panose="020B0502020202020204" pitchFamily="34" charset="0"/>
                <a:cs typeface="Times New Roman" panose="02020603050405020304" pitchFamily="18" charset="0"/>
              </a:rPr>
              <a:t>WHY IS DISTANCE IMPORTANT?</a:t>
            </a:r>
          </a:p>
        </p:txBody>
      </p:sp>
      <p:sp>
        <p:nvSpPr>
          <p:cNvPr id="9" name="Content Placeholder 2"/>
          <p:cNvSpPr>
            <a:spLocks noGrp="1"/>
          </p:cNvSpPr>
          <p:nvPr>
            <p:ph idx="1"/>
          </p:nvPr>
        </p:nvSpPr>
        <p:spPr>
          <a:xfrm>
            <a:off x="745682" y="1497974"/>
            <a:ext cx="10678566" cy="3888430"/>
          </a:xfrm>
        </p:spPr>
        <p:txBody>
          <a:bodyPr/>
          <a:lstStyle/>
          <a:p>
            <a:pPr marL="540000" lvl="0" indent="-540000">
              <a:lnSpc>
                <a:spcPct val="150000"/>
              </a:lnSpc>
              <a:spcBef>
                <a:spcPts val="600"/>
              </a:spcBef>
            </a:pPr>
            <a:r>
              <a:rPr lang="en-CA" sz="2400" dirty="0">
                <a:latin typeface="Century Gothic" panose="020B0502020202020204" pitchFamily="34" charset="0"/>
                <a:cs typeface="Times New Roman" panose="02020603050405020304" pitchFamily="18" charset="0"/>
              </a:rPr>
              <a:t>Key to the positioning of officials in Lead and Trail (2PO) and </a:t>
            </a:r>
            <a:r>
              <a:rPr lang="en-CA" sz="2400" dirty="0">
                <a:solidFill>
                  <a:prstClr val="black"/>
                </a:solidFill>
                <a:latin typeface="Century Gothic" panose="020B0502020202020204" pitchFamily="34" charset="0"/>
                <a:cs typeface="Times New Roman" panose="02020603050405020304" pitchFamily="18" charset="0"/>
              </a:rPr>
              <a:t>Lead, Trail and Center (3PO)</a:t>
            </a:r>
          </a:p>
          <a:p>
            <a:pPr marL="540000" lvl="0" indent="-540000">
              <a:lnSpc>
                <a:spcPct val="150000"/>
              </a:lnSpc>
              <a:spcBef>
                <a:spcPts val="600"/>
              </a:spcBef>
            </a:pPr>
            <a:r>
              <a:rPr lang="en-CA" sz="2400" dirty="0">
                <a:latin typeface="Century Gothic" panose="020B0502020202020204" pitchFamily="34" charset="0"/>
                <a:cs typeface="Times New Roman" panose="02020603050405020304" pitchFamily="18" charset="0"/>
              </a:rPr>
              <a:t>Judging optimal distance to the play is fundamental to establishing correct angles and open looks</a:t>
            </a:r>
          </a:p>
          <a:p>
            <a:pPr marL="540000" lvl="0" indent="-540000">
              <a:lnSpc>
                <a:spcPct val="150000"/>
              </a:lnSpc>
              <a:spcBef>
                <a:spcPts val="600"/>
              </a:spcBef>
            </a:pPr>
            <a:r>
              <a:rPr lang="en-CA" sz="2400" dirty="0">
                <a:solidFill>
                  <a:prstClr val="black"/>
                </a:solidFill>
                <a:latin typeface="Century Gothic" panose="020B0502020202020204" pitchFamily="34" charset="0"/>
                <a:cs typeface="Times New Roman" panose="02020603050405020304" pitchFamily="18" charset="0"/>
              </a:rPr>
              <a:t>Finding the correct distance to the play increases with practice and experience</a:t>
            </a:r>
          </a:p>
          <a:p>
            <a:pPr lvl="0"/>
            <a:endParaRPr lang="en-CA" dirty="0"/>
          </a:p>
        </p:txBody>
      </p:sp>
      <p:pic>
        <p:nvPicPr>
          <p:cNvPr id="8" name="Graphic 8">
            <a:extLst>
              <a:ext uri="{FF2B5EF4-FFF2-40B4-BE49-F238E27FC236}">
                <a16:creationId xmlns:a16="http://schemas.microsoft.com/office/drawing/2014/main" id="{AF8F1049-CF57-425F-9CBC-01FD79BE822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2129" y="5737377"/>
            <a:ext cx="830065" cy="1074203"/>
          </a:xfrm>
          <a:prstGeom prst="rect">
            <a:avLst/>
          </a:prstGeom>
        </p:spPr>
      </p:pic>
      <p:pic>
        <p:nvPicPr>
          <p:cNvPr id="10" name="Graphic 7">
            <a:extLst>
              <a:ext uri="{FF2B5EF4-FFF2-40B4-BE49-F238E27FC236}">
                <a16:creationId xmlns:a16="http://schemas.microsoft.com/office/drawing/2014/main" id="{DB75958E-F744-4CD9-9F5F-39981A24A0E0}"/>
              </a:ext>
            </a:extLst>
          </p:cNvPr>
          <p:cNvPicPr>
            <a:picLocks noChangeAspect="1"/>
          </p:cNvPicPr>
          <p:nvPr/>
        </p:nvPicPr>
        <p:blipFill>
          <a:blip r:embed="rId5"/>
          <a:stretch>
            <a:fillRect/>
          </a:stretch>
        </p:blipFill>
        <p:spPr>
          <a:xfrm>
            <a:off x="1596680" y="5864938"/>
            <a:ext cx="670095" cy="861552"/>
          </a:xfrm>
          <a:prstGeom prst="rect">
            <a:avLst/>
          </a:prstGeom>
        </p:spPr>
      </p:pic>
    </p:spTree>
    <p:extLst>
      <p:ext uri="{BB962C8B-B14F-4D97-AF65-F5344CB8AC3E}">
        <p14:creationId xmlns:p14="http://schemas.microsoft.com/office/powerpoint/2010/main" val="27688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093" y="479905"/>
            <a:ext cx="2890535" cy="646331"/>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STATIONARY</a:t>
            </a:r>
          </a:p>
        </p:txBody>
      </p:sp>
      <p:sp>
        <p:nvSpPr>
          <p:cNvPr id="9" name="Content Placeholder 2"/>
          <p:cNvSpPr txBox="1">
            <a:spLocks/>
          </p:cNvSpPr>
          <p:nvPr/>
        </p:nvSpPr>
        <p:spPr>
          <a:xfrm>
            <a:off x="1125944" y="1250576"/>
            <a:ext cx="8123790" cy="436872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CA" sz="4000" dirty="0">
                <a:latin typeface="Century Gothic" panose="020B0502020202020204" pitchFamily="34" charset="0"/>
                <a:cs typeface="Times New Roman" panose="02020603050405020304" pitchFamily="18" charset="0"/>
              </a:rPr>
              <a:t>Being stationary means staying in the same spot for a period of time</a:t>
            </a:r>
          </a:p>
          <a:p>
            <a:pPr marL="0" indent="0">
              <a:lnSpc>
                <a:spcPct val="120000"/>
              </a:lnSpc>
              <a:buNone/>
            </a:pPr>
            <a:endParaRPr lang="en-CA" sz="4000" dirty="0">
              <a:latin typeface="Century Gothic" panose="020B0502020202020204" pitchFamily="34" charset="0"/>
              <a:cs typeface="Times New Roman" panose="02020603050405020304" pitchFamily="18" charset="0"/>
            </a:endParaRPr>
          </a:p>
          <a:p>
            <a:pPr marL="0" indent="0">
              <a:lnSpc>
                <a:spcPct val="120000"/>
              </a:lnSpc>
              <a:buNone/>
            </a:pPr>
            <a:r>
              <a:rPr lang="en-CA" sz="4000" dirty="0">
                <a:latin typeface="Century Gothic" panose="020B0502020202020204" pitchFamily="34" charset="0"/>
                <a:cs typeface="Times New Roman" panose="02020603050405020304" pitchFamily="18" charset="0"/>
              </a:rPr>
              <a:t>Often referees that are engaged with the play are not conscious of whether they are moving or not 	</a:t>
            </a:r>
          </a:p>
          <a:p>
            <a:pPr marL="0" indent="0">
              <a:lnSpc>
                <a:spcPct val="120000"/>
              </a:lnSpc>
              <a:buNone/>
            </a:pPr>
            <a:endParaRPr lang="en-CA" sz="4000" dirty="0">
              <a:latin typeface="Century Gothic" panose="020B0502020202020204" pitchFamily="34" charset="0"/>
              <a:cs typeface="Times New Roman" panose="02020603050405020304" pitchFamily="18" charset="0"/>
            </a:endParaRPr>
          </a:p>
          <a:p>
            <a:pPr marL="0" indent="0">
              <a:lnSpc>
                <a:spcPct val="120000"/>
              </a:lnSpc>
              <a:buNone/>
            </a:pPr>
            <a:r>
              <a:rPr lang="en-CA" sz="4000" dirty="0">
                <a:latin typeface="Century Gothic" panose="020B0502020202020204" pitchFamily="34" charset="0"/>
                <a:cs typeface="Times New Roman" panose="02020603050405020304" pitchFamily="18" charset="0"/>
              </a:rPr>
              <a:t>Advantages of being stationary when making a decision:</a:t>
            </a:r>
          </a:p>
          <a:p>
            <a:pPr lvl="2">
              <a:lnSpc>
                <a:spcPct val="120000"/>
              </a:lnSpc>
              <a:buFont typeface="Wingdings" pitchFamily="2" charset="2"/>
              <a:buChar char="ü"/>
            </a:pPr>
            <a:r>
              <a:rPr lang="en-CA" sz="4000" dirty="0">
                <a:latin typeface="Century Gothic" panose="020B0502020202020204" pitchFamily="34" charset="0"/>
                <a:cs typeface="Times New Roman" panose="02020603050405020304" pitchFamily="18" charset="0"/>
              </a:rPr>
              <a:t>  Eyes not bouncing around </a:t>
            </a:r>
          </a:p>
          <a:p>
            <a:pPr lvl="2">
              <a:lnSpc>
                <a:spcPct val="120000"/>
              </a:lnSpc>
              <a:buFont typeface="Wingdings" pitchFamily="2" charset="2"/>
              <a:buChar char="ü"/>
            </a:pPr>
            <a:r>
              <a:rPr lang="en-CA" sz="4000" dirty="0">
                <a:latin typeface="Century Gothic" panose="020B0502020202020204" pitchFamily="34" charset="0"/>
                <a:cs typeface="Times New Roman" panose="02020603050405020304" pitchFamily="18" charset="0"/>
              </a:rPr>
              <a:t>  Increased concentration </a:t>
            </a:r>
          </a:p>
          <a:p>
            <a:pPr lvl="2">
              <a:lnSpc>
                <a:spcPct val="120000"/>
              </a:lnSpc>
              <a:buFont typeface="Wingdings" pitchFamily="2" charset="2"/>
              <a:buChar char="ü"/>
            </a:pPr>
            <a:r>
              <a:rPr lang="en-CA" sz="4000" dirty="0">
                <a:latin typeface="Century Gothic" panose="020B0502020202020204" pitchFamily="34" charset="0"/>
                <a:cs typeface="Times New Roman" panose="02020603050405020304" pitchFamily="18" charset="0"/>
              </a:rPr>
              <a:t>  Increased focus </a:t>
            </a:r>
          </a:p>
          <a:p>
            <a:pPr lvl="2">
              <a:lnSpc>
                <a:spcPct val="120000"/>
              </a:lnSpc>
              <a:buFont typeface="Wingdings" pitchFamily="2" charset="2"/>
              <a:buChar char="ü"/>
            </a:pPr>
            <a:r>
              <a:rPr lang="en-CA" sz="4000" dirty="0">
                <a:latin typeface="Century Gothic" panose="020B0502020202020204" pitchFamily="34" charset="0"/>
                <a:cs typeface="Times New Roman" panose="02020603050405020304" pitchFamily="18" charset="0"/>
              </a:rPr>
              <a:t>  Correct decisions are more likely </a:t>
            </a:r>
          </a:p>
          <a:p>
            <a:pPr marL="540000" indent="-540000">
              <a:lnSpc>
                <a:spcPct val="120000"/>
              </a:lnSpc>
            </a:pPr>
            <a:endParaRPr lang="en-CA" sz="4000" dirty="0">
              <a:latin typeface="Century Gothic" panose="020B0502020202020204" pitchFamily="34" charset="0"/>
              <a:cs typeface="Times New Roman" panose="02020603050405020304" pitchFamily="18" charset="0"/>
            </a:endParaRPr>
          </a:p>
          <a:p>
            <a:pPr marL="540000" indent="-540000"/>
            <a:endParaRPr lang="en-CA" sz="2400" dirty="0">
              <a:latin typeface="Century Gothic" panose="020B0502020202020204" pitchFamily="34" charset="0"/>
              <a:cs typeface="Times New Roman" panose="02020603050405020304" pitchFamily="18" charset="0"/>
            </a:endParaRPr>
          </a:p>
        </p:txBody>
      </p:sp>
      <p:pic>
        <p:nvPicPr>
          <p:cNvPr id="10" name="Graphic 8">
            <a:extLst>
              <a:ext uri="{FF2B5EF4-FFF2-40B4-BE49-F238E27FC236}">
                <a16:creationId xmlns:a16="http://schemas.microsoft.com/office/drawing/2014/main" id="{D450E954-8696-4717-8FF6-23F8ED9545C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2129" y="5737377"/>
            <a:ext cx="830065" cy="1074203"/>
          </a:xfrm>
          <a:prstGeom prst="rect">
            <a:avLst/>
          </a:prstGeom>
        </p:spPr>
      </p:pic>
      <p:pic>
        <p:nvPicPr>
          <p:cNvPr id="13" name="Graphic 7">
            <a:extLst>
              <a:ext uri="{FF2B5EF4-FFF2-40B4-BE49-F238E27FC236}">
                <a16:creationId xmlns:a16="http://schemas.microsoft.com/office/drawing/2014/main" id="{CC38FE02-BA3C-4015-8CDA-6673984D00F2}"/>
              </a:ext>
            </a:extLst>
          </p:cNvPr>
          <p:cNvPicPr>
            <a:picLocks noChangeAspect="1"/>
          </p:cNvPicPr>
          <p:nvPr/>
        </p:nvPicPr>
        <p:blipFill>
          <a:blip r:embed="rId5"/>
          <a:stretch>
            <a:fillRect/>
          </a:stretch>
        </p:blipFill>
        <p:spPr>
          <a:xfrm>
            <a:off x="1596680" y="5864938"/>
            <a:ext cx="670095" cy="861552"/>
          </a:xfrm>
          <a:prstGeom prst="rect">
            <a:avLst/>
          </a:prstGeom>
        </p:spPr>
      </p:pic>
      <p:pic>
        <p:nvPicPr>
          <p:cNvPr id="11" name="Picture 3">
            <a:extLst>
              <a:ext uri="{FF2B5EF4-FFF2-40B4-BE49-F238E27FC236}">
                <a16:creationId xmlns:a16="http://schemas.microsoft.com/office/drawing/2014/main" id="{BA5016C4-090F-4118-9415-DF9ADCF05E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7814" y="1772816"/>
            <a:ext cx="2271467" cy="27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76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519" y="267158"/>
            <a:ext cx="8627683" cy="1200329"/>
          </a:xfrm>
          <a:prstGeom prst="rect">
            <a:avLst/>
          </a:prstGeom>
        </p:spPr>
        <p:txBody>
          <a:bodyPr wrap="none">
            <a:spAutoFit/>
          </a:bodyPr>
          <a:lstStyle/>
          <a:p>
            <a:pPr algn="ctr"/>
            <a:r>
              <a:rPr lang="en-CA" sz="3600" dirty="0">
                <a:latin typeface="Century Gothic" panose="020B0502020202020204" pitchFamily="34" charset="0"/>
                <a:cs typeface="Times New Roman" panose="02020603050405020304" pitchFamily="18" charset="0"/>
              </a:rPr>
              <a:t>STATIONARY, PURPOSEFUL MOVEMENT</a:t>
            </a:r>
          </a:p>
          <a:p>
            <a:pPr algn="ctr"/>
            <a:r>
              <a:rPr lang="en-CA" sz="3600" dirty="0">
                <a:latin typeface="Century Gothic" panose="020B0502020202020204" pitchFamily="34" charset="0"/>
                <a:cs typeface="Times New Roman" panose="02020603050405020304" pitchFamily="18" charset="0"/>
              </a:rPr>
              <a:t> </a:t>
            </a:r>
            <a:r>
              <a:rPr lang="en-CA" sz="2400" dirty="0">
                <a:latin typeface="Century Gothic" panose="020B0502020202020204" pitchFamily="34" charset="0"/>
                <a:cs typeface="Times New Roman" panose="02020603050405020304" pitchFamily="18" charset="0"/>
              </a:rPr>
              <a:t>AND</a:t>
            </a:r>
            <a:r>
              <a:rPr lang="en-CA" sz="3600" dirty="0">
                <a:latin typeface="Century Gothic" panose="020B0502020202020204" pitchFamily="34" charset="0"/>
                <a:cs typeface="Times New Roman" panose="02020603050405020304" pitchFamily="18" charset="0"/>
              </a:rPr>
              <a:t> ANTICIPATION</a:t>
            </a:r>
          </a:p>
        </p:txBody>
      </p:sp>
      <p:sp>
        <p:nvSpPr>
          <p:cNvPr id="9" name="Content Placeholder 2"/>
          <p:cNvSpPr>
            <a:spLocks noGrp="1"/>
          </p:cNvSpPr>
          <p:nvPr>
            <p:ph idx="1"/>
          </p:nvPr>
        </p:nvSpPr>
        <p:spPr>
          <a:xfrm>
            <a:off x="903722" y="1757161"/>
            <a:ext cx="10355275" cy="2884441"/>
          </a:xfrm>
        </p:spPr>
        <p:txBody>
          <a:bodyPr anchor="ctr">
            <a:normAutofit/>
          </a:bodyPr>
          <a:lstStyle/>
          <a:p>
            <a:pPr marL="0" indent="0">
              <a:spcBef>
                <a:spcPts val="0"/>
              </a:spcBef>
              <a:buNone/>
            </a:pPr>
            <a:r>
              <a:rPr lang="en-CA" sz="2400" dirty="0">
                <a:latin typeface="Century Gothic" panose="020B0502020202020204" pitchFamily="34" charset="0"/>
                <a:cs typeface="Times New Roman" panose="02020603050405020304" pitchFamily="18" charset="0"/>
              </a:rPr>
              <a:t>Being Stationary to make a decision does not mean officials are not expected to move with a purpose</a:t>
            </a:r>
          </a:p>
          <a:p>
            <a:pPr marL="0" indent="0">
              <a:spcBef>
                <a:spcPts val="0"/>
              </a:spcBef>
              <a:buNone/>
            </a:pPr>
            <a:endParaRPr lang="en-CA" sz="2400" dirty="0">
              <a:latin typeface="Century Gothic" panose="020B0502020202020204" pitchFamily="34" charset="0"/>
              <a:cs typeface="Times New Roman" panose="02020603050405020304" pitchFamily="18" charset="0"/>
            </a:endParaRPr>
          </a:p>
          <a:p>
            <a:pPr marL="0" indent="0">
              <a:spcBef>
                <a:spcPts val="0"/>
              </a:spcBef>
              <a:buNone/>
            </a:pPr>
            <a:r>
              <a:rPr lang="en-CA" sz="2400" dirty="0">
                <a:latin typeface="Century Gothic" panose="020B0502020202020204" pitchFamily="34" charset="0"/>
                <a:cs typeface="Times New Roman" panose="02020603050405020304" pitchFamily="18" charset="0"/>
              </a:rPr>
              <a:t>Officials have to move to obtain optimal distance and angles</a:t>
            </a:r>
          </a:p>
          <a:p>
            <a:pPr marL="0" indent="0">
              <a:spcBef>
                <a:spcPts val="0"/>
              </a:spcBef>
              <a:buNone/>
            </a:pPr>
            <a:endParaRPr lang="en-CA" sz="2400" dirty="0">
              <a:latin typeface="Century Gothic" panose="020B0502020202020204" pitchFamily="34" charset="0"/>
              <a:cs typeface="Times New Roman" panose="02020603050405020304" pitchFamily="18" charset="0"/>
            </a:endParaRPr>
          </a:p>
          <a:p>
            <a:pPr marL="0" indent="0">
              <a:spcBef>
                <a:spcPts val="0"/>
              </a:spcBef>
              <a:buNone/>
            </a:pPr>
            <a:r>
              <a:rPr lang="en-CA" sz="2400" dirty="0">
                <a:latin typeface="Century Gothic" panose="020B0502020202020204" pitchFamily="34" charset="0"/>
                <a:cs typeface="Times New Roman" panose="02020603050405020304" pitchFamily="18" charset="0"/>
              </a:rPr>
              <a:t>Anticipation is important so officials can be in the correct position when a decision is made (Call or No Call)</a:t>
            </a:r>
          </a:p>
          <a:p>
            <a:pPr marL="0" indent="0">
              <a:buNone/>
            </a:pPr>
            <a:endParaRPr lang="en-CA" sz="2400" dirty="0">
              <a:latin typeface="Century Gothic" panose="020B0502020202020204" pitchFamily="34" charset="0"/>
              <a:cs typeface="Times New Roman" panose="02020603050405020304" pitchFamily="18" charset="0"/>
            </a:endParaRPr>
          </a:p>
        </p:txBody>
      </p:sp>
      <p:pic>
        <p:nvPicPr>
          <p:cNvPr id="7" name="Graphic 8">
            <a:extLst>
              <a:ext uri="{FF2B5EF4-FFF2-40B4-BE49-F238E27FC236}">
                <a16:creationId xmlns:a16="http://schemas.microsoft.com/office/drawing/2014/main" id="{D0DB5E55-7921-4717-8A15-5E61895E22F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2129" y="5737377"/>
            <a:ext cx="830065" cy="1074203"/>
          </a:xfrm>
          <a:prstGeom prst="rect">
            <a:avLst/>
          </a:prstGeom>
        </p:spPr>
      </p:pic>
      <p:pic>
        <p:nvPicPr>
          <p:cNvPr id="8" name="Graphic 7">
            <a:extLst>
              <a:ext uri="{FF2B5EF4-FFF2-40B4-BE49-F238E27FC236}">
                <a16:creationId xmlns:a16="http://schemas.microsoft.com/office/drawing/2014/main" id="{88926DCB-48F3-45AF-A6F8-22E74A2D425B}"/>
              </a:ext>
            </a:extLst>
          </p:cNvPr>
          <p:cNvPicPr>
            <a:picLocks noChangeAspect="1"/>
          </p:cNvPicPr>
          <p:nvPr/>
        </p:nvPicPr>
        <p:blipFill>
          <a:blip r:embed="rId5"/>
          <a:stretch>
            <a:fillRect/>
          </a:stretch>
        </p:blipFill>
        <p:spPr>
          <a:xfrm>
            <a:off x="1596680" y="5864938"/>
            <a:ext cx="670095" cy="861552"/>
          </a:xfrm>
          <a:prstGeom prst="rect">
            <a:avLst/>
          </a:prstGeom>
        </p:spPr>
      </p:pic>
      <p:graphicFrame>
        <p:nvGraphicFramePr>
          <p:cNvPr id="3" name="Diagram 2">
            <a:extLst>
              <a:ext uri="{FF2B5EF4-FFF2-40B4-BE49-F238E27FC236}">
                <a16:creationId xmlns:a16="http://schemas.microsoft.com/office/drawing/2014/main" id="{02EB4064-EC29-514D-8260-8E3A1667F043}"/>
              </a:ext>
            </a:extLst>
          </p:cNvPr>
          <p:cNvGraphicFramePr/>
          <p:nvPr>
            <p:extLst>
              <p:ext uri="{D42A27DB-BD31-4B8C-83A1-F6EECF244321}">
                <p14:modId xmlns:p14="http://schemas.microsoft.com/office/powerpoint/2010/main" val="3265043437"/>
              </p:ext>
            </p:extLst>
          </p:nvPr>
        </p:nvGraphicFramePr>
        <p:xfrm>
          <a:off x="2017888" y="4424778"/>
          <a:ext cx="8126942" cy="14401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874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7">
            <a:extLst>
              <a:ext uri="{FF2B5EF4-FFF2-40B4-BE49-F238E27FC236}">
                <a16:creationId xmlns:a16="http://schemas.microsoft.com/office/drawing/2014/main" id="{7FD00451-B116-A848-8739-607DB4E02913}"/>
              </a:ext>
            </a:extLst>
          </p:cNvPr>
          <p:cNvPicPr>
            <a:picLocks noChangeAspect="1"/>
          </p:cNvPicPr>
          <p:nvPr/>
        </p:nvPicPr>
        <p:blipFill>
          <a:blip r:embed="rId3"/>
          <a:stretch>
            <a:fillRect/>
          </a:stretch>
        </p:blipFill>
        <p:spPr>
          <a:xfrm>
            <a:off x="1702719" y="5434162"/>
            <a:ext cx="670095" cy="861552"/>
          </a:xfrm>
          <a:prstGeom prst="rect">
            <a:avLst/>
          </a:prstGeom>
        </p:spPr>
      </p:pic>
      <p:sp>
        <p:nvSpPr>
          <p:cNvPr id="2" name="Rectangle 1"/>
          <p:cNvSpPr/>
          <p:nvPr/>
        </p:nvSpPr>
        <p:spPr>
          <a:xfrm>
            <a:off x="3706352" y="248247"/>
            <a:ext cx="4750018" cy="646331"/>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STATIONARY STANCE</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036" y="1149834"/>
            <a:ext cx="4350505" cy="52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62" y="1162783"/>
            <a:ext cx="4445074" cy="5198917"/>
          </a:xfrm>
          <a:prstGeom prst="rect">
            <a:avLst/>
          </a:prstGeom>
        </p:spPr>
      </p:pic>
    </p:spTree>
    <p:extLst>
      <p:ext uri="{BB962C8B-B14F-4D97-AF65-F5344CB8AC3E}">
        <p14:creationId xmlns:p14="http://schemas.microsoft.com/office/powerpoint/2010/main" val="39124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6140" y="404664"/>
            <a:ext cx="6518131" cy="646331"/>
          </a:xfrm>
          <a:prstGeom prst="rect">
            <a:avLst/>
          </a:prstGeom>
        </p:spPr>
        <p:txBody>
          <a:bodyPr wrap="none">
            <a:spAutoFit/>
          </a:bodyPr>
          <a:lstStyle/>
          <a:p>
            <a:r>
              <a:rPr lang="en-CA" sz="3600" spc="300" dirty="0">
                <a:latin typeface="Century Gothic" panose="020B0502020202020204" pitchFamily="34" charset="0"/>
                <a:cs typeface="Times New Roman" panose="02020603050405020304" pitchFamily="18" charset="0"/>
              </a:rPr>
              <a:t>ACTIVITY #4 – PRACTICE!</a:t>
            </a:r>
          </a:p>
        </p:txBody>
      </p:sp>
      <p:pic>
        <p:nvPicPr>
          <p:cNvPr id="5" name="Picture 4">
            <a:extLst>
              <a:ext uri="{FF2B5EF4-FFF2-40B4-BE49-F238E27FC236}">
                <a16:creationId xmlns:a16="http://schemas.microsoft.com/office/drawing/2014/main" id="{233F47F0-3E15-9C4E-8606-AA0C144AF597}"/>
              </a:ext>
            </a:extLst>
          </p:cNvPr>
          <p:cNvPicPr>
            <a:picLocks noChangeAspect="1"/>
          </p:cNvPicPr>
          <p:nvPr/>
        </p:nvPicPr>
        <p:blipFill>
          <a:blip r:embed="rId3"/>
          <a:stretch>
            <a:fillRect/>
          </a:stretch>
        </p:blipFill>
        <p:spPr>
          <a:xfrm>
            <a:off x="1661542" y="1196752"/>
            <a:ext cx="8867329" cy="4994715"/>
          </a:xfrm>
          <a:prstGeom prst="rect">
            <a:avLst/>
          </a:prstGeom>
        </p:spPr>
      </p:pic>
    </p:spTree>
    <p:extLst>
      <p:ext uri="{BB962C8B-B14F-4D97-AF65-F5344CB8AC3E}">
        <p14:creationId xmlns:p14="http://schemas.microsoft.com/office/powerpoint/2010/main" val="39196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10179C-5BFE-3C4D-A9C1-13C68977AB99}"/>
              </a:ext>
            </a:extLst>
          </p:cNvPr>
          <p:cNvPicPr>
            <a:picLocks noChangeAspect="1"/>
          </p:cNvPicPr>
          <p:nvPr/>
        </p:nvPicPr>
        <p:blipFill rotWithShape="1">
          <a:blip r:embed="rId3"/>
          <a:srcRect r="51313" b="51271"/>
          <a:stretch/>
        </p:blipFill>
        <p:spPr>
          <a:xfrm>
            <a:off x="694606" y="352570"/>
            <a:ext cx="5243791" cy="2944681"/>
          </a:xfrm>
          <a:prstGeom prst="rect">
            <a:avLst/>
          </a:prstGeom>
        </p:spPr>
      </p:pic>
      <p:pic>
        <p:nvPicPr>
          <p:cNvPr id="12" name="Graphic 7">
            <a:extLst>
              <a:ext uri="{FF2B5EF4-FFF2-40B4-BE49-F238E27FC236}">
                <a16:creationId xmlns:a16="http://schemas.microsoft.com/office/drawing/2014/main" id="{7FD00451-B116-A848-8739-607DB4E02913}"/>
              </a:ext>
            </a:extLst>
          </p:cNvPr>
          <p:cNvPicPr>
            <a:picLocks noChangeAspect="1"/>
          </p:cNvPicPr>
          <p:nvPr/>
        </p:nvPicPr>
        <p:blipFill>
          <a:blip r:embed="rId4"/>
          <a:stretch>
            <a:fillRect/>
          </a:stretch>
        </p:blipFill>
        <p:spPr>
          <a:xfrm>
            <a:off x="1681418" y="5526086"/>
            <a:ext cx="670095" cy="861552"/>
          </a:xfrm>
          <a:prstGeom prst="rect">
            <a:avLst/>
          </a:prstGeom>
        </p:spPr>
      </p:pic>
      <p:sp>
        <p:nvSpPr>
          <p:cNvPr id="2" name="Rectangle 1"/>
          <p:cNvSpPr/>
          <p:nvPr/>
        </p:nvSpPr>
        <p:spPr>
          <a:xfrm>
            <a:off x="1789393" y="3657616"/>
            <a:ext cx="4149004" cy="1508105"/>
          </a:xfrm>
          <a:prstGeom prst="rect">
            <a:avLst/>
          </a:prstGeom>
        </p:spPr>
        <p:txBody>
          <a:bodyPr wrap="square">
            <a:spAutoFit/>
          </a:bodyPr>
          <a:lstStyle/>
          <a:p>
            <a:r>
              <a:rPr lang="en-CA" sz="3200" dirty="0">
                <a:latin typeface="Century Gothic" panose="020B0502020202020204" pitchFamily="34" charset="0"/>
                <a:cs typeface="Times New Roman" panose="02020603050405020304" pitchFamily="18" charset="0"/>
              </a:rPr>
              <a:t>VIDEO BREAKDOWN  </a:t>
            </a:r>
          </a:p>
          <a:p>
            <a:pPr algn="r"/>
            <a:r>
              <a:rPr lang="en-CA" sz="2000" dirty="0">
                <a:latin typeface="Century Gothic" panose="020B0502020202020204" pitchFamily="34" charset="0"/>
                <a:cs typeface="Times New Roman" panose="02020603050405020304" pitchFamily="18" charset="0"/>
              </a:rPr>
              <a:t>Part 1</a:t>
            </a:r>
          </a:p>
          <a:p>
            <a:pPr algn="r"/>
            <a:r>
              <a:rPr lang="en-CA" sz="2000" dirty="0">
                <a:latin typeface="Century Gothic" panose="020B0502020202020204" pitchFamily="34" charset="0"/>
                <a:cs typeface="Times New Roman" panose="02020603050405020304" pitchFamily="18" charset="0"/>
              </a:rPr>
              <a:t>		           Part 2</a:t>
            </a:r>
          </a:p>
          <a:p>
            <a:pPr algn="r"/>
            <a:r>
              <a:rPr lang="en-CA" sz="2000" dirty="0">
                <a:latin typeface="Century Gothic" panose="020B0502020202020204" pitchFamily="34" charset="0"/>
                <a:cs typeface="Times New Roman" panose="02020603050405020304" pitchFamily="18" charset="0"/>
              </a:rPr>
              <a:t>		           Part 3</a:t>
            </a:r>
            <a:endParaRPr lang="en-CA" sz="2400" dirty="0">
              <a:latin typeface="Century Gothic" panose="020B0502020202020204" pitchFamily="34" charset="0"/>
              <a:cs typeface="Times New Roman" panose="02020603050405020304" pitchFamily="18" charset="0"/>
            </a:endParaRPr>
          </a:p>
        </p:txBody>
      </p:sp>
      <p:pic>
        <p:nvPicPr>
          <p:cNvPr id="10" name="Graphic 8">
            <a:extLst>
              <a:ext uri="{FF2B5EF4-FFF2-40B4-BE49-F238E27FC236}">
                <a16:creationId xmlns:a16="http://schemas.microsoft.com/office/drawing/2014/main" id="{E1E2BFB0-EA64-4DC8-A721-DCD17CCD029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51353" y="5419761"/>
            <a:ext cx="830065" cy="1074203"/>
          </a:xfrm>
          <a:prstGeom prst="rect">
            <a:avLst/>
          </a:prstGeom>
        </p:spPr>
      </p:pic>
      <p:sp>
        <p:nvSpPr>
          <p:cNvPr id="11" name="Rectangle 10">
            <a:extLst>
              <a:ext uri="{FF2B5EF4-FFF2-40B4-BE49-F238E27FC236}">
                <a16:creationId xmlns:a16="http://schemas.microsoft.com/office/drawing/2014/main" id="{5228CDE2-7090-44B0-BF7B-3AC0C026FB9D}"/>
              </a:ext>
            </a:extLst>
          </p:cNvPr>
          <p:cNvSpPr/>
          <p:nvPr/>
        </p:nvSpPr>
        <p:spPr>
          <a:xfrm>
            <a:off x="5497251" y="355689"/>
            <a:ext cx="441146" cy="646331"/>
          </a:xfrm>
          <a:prstGeom prst="rect">
            <a:avLst/>
          </a:prstGeom>
        </p:spPr>
        <p:txBody>
          <a:bodyPr wrap="none">
            <a:spAutoFit/>
          </a:bodyPr>
          <a:lstStyle/>
          <a:p>
            <a:r>
              <a:rPr lang="en-CA" sz="3600" dirty="0">
                <a:solidFill>
                  <a:srgbClr val="FFFF00"/>
                </a:solidFill>
                <a:latin typeface="Century Gothic" panose="020B0502020202020204" pitchFamily="34" charset="0"/>
                <a:cs typeface="Times New Roman" panose="02020603050405020304" pitchFamily="18" charset="0"/>
              </a:rPr>
              <a:t>1</a:t>
            </a:r>
            <a:endParaRPr lang="en-CA" sz="2400" dirty="0">
              <a:solidFill>
                <a:srgbClr val="FFFF00"/>
              </a:solidFill>
              <a:latin typeface="Century Gothic" panose="020B0502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39AAAB4-CD71-5047-98C1-AC79BCCF8344}"/>
              </a:ext>
            </a:extLst>
          </p:cNvPr>
          <p:cNvPicPr>
            <a:picLocks noChangeAspect="1"/>
          </p:cNvPicPr>
          <p:nvPr/>
        </p:nvPicPr>
        <p:blipFill rotWithShape="1">
          <a:blip r:embed="rId3"/>
          <a:srcRect l="51362" b="51271"/>
          <a:stretch/>
        </p:blipFill>
        <p:spPr>
          <a:xfrm>
            <a:off x="6239222" y="352569"/>
            <a:ext cx="5238471" cy="2944681"/>
          </a:xfrm>
          <a:prstGeom prst="rect">
            <a:avLst/>
          </a:prstGeom>
        </p:spPr>
      </p:pic>
      <p:pic>
        <p:nvPicPr>
          <p:cNvPr id="15" name="Picture 14">
            <a:extLst>
              <a:ext uri="{FF2B5EF4-FFF2-40B4-BE49-F238E27FC236}">
                <a16:creationId xmlns:a16="http://schemas.microsoft.com/office/drawing/2014/main" id="{85B5DB42-A28D-A741-9B56-F90CAE022CC7}"/>
              </a:ext>
            </a:extLst>
          </p:cNvPr>
          <p:cNvPicPr>
            <a:picLocks noChangeAspect="1"/>
          </p:cNvPicPr>
          <p:nvPr/>
        </p:nvPicPr>
        <p:blipFill rotWithShape="1">
          <a:blip r:embed="rId3"/>
          <a:srcRect l="51362" t="51652"/>
          <a:stretch/>
        </p:blipFill>
        <p:spPr>
          <a:xfrm>
            <a:off x="6239222" y="3572230"/>
            <a:ext cx="5238472" cy="2921734"/>
          </a:xfrm>
          <a:prstGeom prst="rect">
            <a:avLst/>
          </a:prstGeom>
        </p:spPr>
      </p:pic>
      <p:sp>
        <p:nvSpPr>
          <p:cNvPr id="13" name="Rectangle 12">
            <a:extLst>
              <a:ext uri="{FF2B5EF4-FFF2-40B4-BE49-F238E27FC236}">
                <a16:creationId xmlns:a16="http://schemas.microsoft.com/office/drawing/2014/main" id="{5DFAD26E-4A53-46FC-892F-2EA6B0E5D259}"/>
              </a:ext>
            </a:extLst>
          </p:cNvPr>
          <p:cNvSpPr/>
          <p:nvPr/>
        </p:nvSpPr>
        <p:spPr>
          <a:xfrm>
            <a:off x="11036547" y="366802"/>
            <a:ext cx="441146" cy="646331"/>
          </a:xfrm>
          <a:prstGeom prst="rect">
            <a:avLst/>
          </a:prstGeom>
        </p:spPr>
        <p:txBody>
          <a:bodyPr wrap="none">
            <a:spAutoFit/>
          </a:bodyPr>
          <a:lstStyle/>
          <a:p>
            <a:r>
              <a:rPr lang="en-CA" sz="3600" dirty="0">
                <a:solidFill>
                  <a:srgbClr val="FFFF00"/>
                </a:solidFill>
                <a:latin typeface="Century Gothic" panose="020B0502020202020204" pitchFamily="34" charset="0"/>
                <a:cs typeface="Times New Roman" panose="02020603050405020304" pitchFamily="18" charset="0"/>
              </a:rPr>
              <a:t>2</a:t>
            </a:r>
            <a:endParaRPr lang="en-CA" sz="2400" dirty="0">
              <a:solidFill>
                <a:srgbClr val="FFFF00"/>
              </a:solidFill>
              <a:latin typeface="Century Gothic" panose="020B050202020202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4DB4D191-4EB0-4FB9-9763-1CDA799B06BC}"/>
              </a:ext>
            </a:extLst>
          </p:cNvPr>
          <p:cNvSpPr/>
          <p:nvPr/>
        </p:nvSpPr>
        <p:spPr>
          <a:xfrm>
            <a:off x="11036547" y="3572230"/>
            <a:ext cx="441146" cy="646331"/>
          </a:xfrm>
          <a:prstGeom prst="rect">
            <a:avLst/>
          </a:prstGeom>
        </p:spPr>
        <p:txBody>
          <a:bodyPr wrap="none">
            <a:spAutoFit/>
          </a:bodyPr>
          <a:lstStyle/>
          <a:p>
            <a:r>
              <a:rPr lang="en-CA" sz="3600" dirty="0">
                <a:solidFill>
                  <a:srgbClr val="FFFF00"/>
                </a:solidFill>
                <a:latin typeface="Century Gothic" panose="020B0502020202020204" pitchFamily="34" charset="0"/>
                <a:cs typeface="Times New Roman" panose="02020603050405020304" pitchFamily="18" charset="0"/>
              </a:rPr>
              <a:t>3</a:t>
            </a:r>
            <a:endParaRPr lang="en-CA" sz="2400" dirty="0">
              <a:solidFill>
                <a:srgbClr val="FFFF00"/>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09911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9245" y="516090"/>
            <a:ext cx="3199915" cy="646331"/>
          </a:xfrm>
          <a:prstGeom prst="rect">
            <a:avLst/>
          </a:prstGeom>
        </p:spPr>
        <p:txBody>
          <a:bodyPr wrap="none">
            <a:spAutoFit/>
          </a:bodyPr>
          <a:lstStyle/>
          <a:p>
            <a:r>
              <a:rPr lang="en-CA" sz="3600" spc="300" dirty="0">
                <a:latin typeface="Century Gothic" panose="020B0502020202020204" pitchFamily="34" charset="0"/>
                <a:cs typeface="Times New Roman" panose="02020603050405020304" pitchFamily="18" charset="0"/>
              </a:rPr>
              <a:t>REFLECTION</a:t>
            </a:r>
          </a:p>
        </p:txBody>
      </p:sp>
      <p:sp>
        <p:nvSpPr>
          <p:cNvPr id="8" name="Content Placeholder 2"/>
          <p:cNvSpPr txBox="1">
            <a:spLocks/>
          </p:cNvSpPr>
          <p:nvPr/>
        </p:nvSpPr>
        <p:spPr>
          <a:xfrm>
            <a:off x="622599" y="1700808"/>
            <a:ext cx="10873208" cy="13967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sz="2400" dirty="0">
                <a:latin typeface="Century Gothic" panose="020B0502020202020204" pitchFamily="34" charset="0"/>
                <a:cs typeface="Times New Roman" panose="02020603050405020304" pitchFamily="18" charset="0"/>
              </a:rPr>
              <a:t>Think about recent game examples where you were officiating or observed another official, too close or too far away from a play that may have led to a missed call.</a:t>
            </a:r>
          </a:p>
          <a:p>
            <a:pPr marL="0" indent="0">
              <a:buFont typeface="Arial" panose="020B0604020202020204" pitchFamily="34" charset="0"/>
              <a:buNone/>
            </a:pPr>
            <a:endParaRPr lang="en-CA" sz="2400" dirty="0">
              <a:latin typeface="Century Gothic" panose="020B0502020202020204" pitchFamily="34"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2645730432"/>
              </p:ext>
            </p:extLst>
          </p:nvPr>
        </p:nvGraphicFramePr>
        <p:xfrm>
          <a:off x="1995732" y="2663516"/>
          <a:ext cx="8126942" cy="3201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8">
            <a:extLst>
              <a:ext uri="{FF2B5EF4-FFF2-40B4-BE49-F238E27FC236}">
                <a16:creationId xmlns:a16="http://schemas.microsoft.com/office/drawing/2014/main" id="{5339182B-9197-44D2-B947-68CED5F201D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792129" y="5737377"/>
            <a:ext cx="830065" cy="1074203"/>
          </a:xfrm>
          <a:prstGeom prst="rect">
            <a:avLst/>
          </a:prstGeom>
        </p:spPr>
      </p:pic>
      <p:pic>
        <p:nvPicPr>
          <p:cNvPr id="13" name="Graphic 7">
            <a:extLst>
              <a:ext uri="{FF2B5EF4-FFF2-40B4-BE49-F238E27FC236}">
                <a16:creationId xmlns:a16="http://schemas.microsoft.com/office/drawing/2014/main" id="{ED11F9C0-83C2-4AD5-968B-158F65175BB4}"/>
              </a:ext>
            </a:extLst>
          </p:cNvPr>
          <p:cNvPicPr>
            <a:picLocks noChangeAspect="1"/>
          </p:cNvPicPr>
          <p:nvPr/>
        </p:nvPicPr>
        <p:blipFill>
          <a:blip r:embed="rId10"/>
          <a:stretch>
            <a:fillRect/>
          </a:stretch>
        </p:blipFill>
        <p:spPr>
          <a:xfrm>
            <a:off x="1596680" y="5864938"/>
            <a:ext cx="670095" cy="861552"/>
          </a:xfrm>
          <a:prstGeom prst="rect">
            <a:avLst/>
          </a:prstGeom>
        </p:spPr>
      </p:pic>
    </p:spTree>
    <p:extLst>
      <p:ext uri="{BB962C8B-B14F-4D97-AF65-F5344CB8AC3E}">
        <p14:creationId xmlns:p14="http://schemas.microsoft.com/office/powerpoint/2010/main" val="423102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925" y="443556"/>
            <a:ext cx="5161991" cy="646331"/>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LEARNING OUTCOMES</a:t>
            </a:r>
          </a:p>
        </p:txBody>
      </p:sp>
      <p:sp>
        <p:nvSpPr>
          <p:cNvPr id="8" name="Content Placeholder 2"/>
          <p:cNvSpPr>
            <a:spLocks noGrp="1"/>
          </p:cNvSpPr>
          <p:nvPr>
            <p:ph idx="1"/>
          </p:nvPr>
        </p:nvSpPr>
        <p:spPr>
          <a:xfrm>
            <a:off x="670070" y="1527503"/>
            <a:ext cx="10822582" cy="3100214"/>
          </a:xfrm>
        </p:spPr>
        <p:txBody>
          <a:bodyPr>
            <a:normAutofit fontScale="92500"/>
          </a:bodyPr>
          <a:lstStyle/>
          <a:p>
            <a:pPr lvl="0">
              <a:lnSpc>
                <a:spcPct val="150000"/>
              </a:lnSpc>
            </a:pPr>
            <a:r>
              <a:rPr lang="en-CA" sz="2400" dirty="0">
                <a:solidFill>
                  <a:prstClr val="black"/>
                </a:solidFill>
                <a:latin typeface="Century Gothic" panose="020B0502020202020204" pitchFamily="34" charset="0"/>
                <a:cs typeface="Times New Roman" panose="02020603050405020304" pitchFamily="18" charset="0"/>
              </a:rPr>
              <a:t>Introduce key concepts</a:t>
            </a:r>
          </a:p>
          <a:p>
            <a:pPr lvl="0">
              <a:lnSpc>
                <a:spcPct val="150000"/>
              </a:lnSpc>
            </a:pPr>
            <a:r>
              <a:rPr lang="en-CA" sz="2400" dirty="0">
                <a:solidFill>
                  <a:prstClr val="black"/>
                </a:solidFill>
                <a:latin typeface="Century Gothic" panose="020B0502020202020204" pitchFamily="34" charset="0"/>
                <a:cs typeface="Times New Roman" panose="02020603050405020304" pitchFamily="18" charset="0"/>
              </a:rPr>
              <a:t>Understand the impact of maintaining a proper distance from the play and being stationary when making the call </a:t>
            </a:r>
          </a:p>
          <a:p>
            <a:pPr lvl="0">
              <a:lnSpc>
                <a:spcPct val="150000"/>
              </a:lnSpc>
            </a:pPr>
            <a:r>
              <a:rPr lang="en-CA" sz="2400" dirty="0">
                <a:solidFill>
                  <a:prstClr val="black"/>
                </a:solidFill>
                <a:latin typeface="Century Gothic" panose="020B0502020202020204" pitchFamily="34" charset="0"/>
                <a:cs typeface="Times New Roman" panose="02020603050405020304" pitchFamily="18" charset="0"/>
              </a:rPr>
              <a:t>Officials will be expected to understand these concepts as complementary to other IOTs and adopt them into their on-court skill set </a:t>
            </a:r>
          </a:p>
          <a:p>
            <a:endParaRPr lang="en-CA" dirty="0"/>
          </a:p>
        </p:txBody>
      </p:sp>
      <p:pic>
        <p:nvPicPr>
          <p:cNvPr id="7" name="Graphic 8">
            <a:extLst>
              <a:ext uri="{FF2B5EF4-FFF2-40B4-BE49-F238E27FC236}">
                <a16:creationId xmlns:a16="http://schemas.microsoft.com/office/drawing/2014/main" id="{6641F9EA-0E2F-4318-A61F-D8A2335796A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2129" y="5737377"/>
            <a:ext cx="830065" cy="1074203"/>
          </a:xfrm>
          <a:prstGeom prst="rect">
            <a:avLst/>
          </a:prstGeom>
        </p:spPr>
      </p:pic>
      <p:pic>
        <p:nvPicPr>
          <p:cNvPr id="9" name="Graphic 7">
            <a:extLst>
              <a:ext uri="{FF2B5EF4-FFF2-40B4-BE49-F238E27FC236}">
                <a16:creationId xmlns:a16="http://schemas.microsoft.com/office/drawing/2014/main" id="{2EB2A015-E672-44ED-BAEF-C66CBA19A55D}"/>
              </a:ext>
            </a:extLst>
          </p:cNvPr>
          <p:cNvPicPr>
            <a:picLocks noChangeAspect="1"/>
          </p:cNvPicPr>
          <p:nvPr/>
        </p:nvPicPr>
        <p:blipFill>
          <a:blip r:embed="rId5"/>
          <a:stretch>
            <a:fillRect/>
          </a:stretch>
        </p:blipFill>
        <p:spPr>
          <a:xfrm>
            <a:off x="1596680" y="5864938"/>
            <a:ext cx="670095" cy="861552"/>
          </a:xfrm>
          <a:prstGeom prst="rect">
            <a:avLst/>
          </a:prstGeom>
        </p:spPr>
      </p:pic>
    </p:spTree>
    <p:extLst>
      <p:ext uri="{BB962C8B-B14F-4D97-AF65-F5344CB8AC3E}">
        <p14:creationId xmlns:p14="http://schemas.microsoft.com/office/powerpoint/2010/main" val="163989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9969" y="384718"/>
            <a:ext cx="6708888" cy="646331"/>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INTRODUCTORY PROPOSTION</a:t>
            </a:r>
          </a:p>
        </p:txBody>
      </p:sp>
      <p:sp>
        <p:nvSpPr>
          <p:cNvPr id="7" name="Content Placeholder 2"/>
          <p:cNvSpPr>
            <a:spLocks noGrp="1"/>
          </p:cNvSpPr>
          <p:nvPr>
            <p:ph idx="1"/>
          </p:nvPr>
        </p:nvSpPr>
        <p:spPr>
          <a:xfrm>
            <a:off x="725274" y="1747168"/>
            <a:ext cx="10775726" cy="838722"/>
          </a:xfrm>
        </p:spPr>
        <p:txBody>
          <a:bodyPr>
            <a:normAutofit/>
          </a:bodyPr>
          <a:lstStyle/>
          <a:p>
            <a:r>
              <a:rPr lang="en-CA" sz="2400" dirty="0">
                <a:latin typeface="Century Gothic" panose="020B0502020202020204" pitchFamily="34" charset="0"/>
                <a:cs typeface="Times New Roman" panose="02020603050405020304" pitchFamily="18" charset="0"/>
              </a:rPr>
              <a:t>What does the optimal stationary position and distance to play look like?</a:t>
            </a:r>
          </a:p>
          <a:p>
            <a:pPr marL="0" indent="0">
              <a:buNone/>
            </a:pPr>
            <a:endParaRPr lang="en-CA" dirty="0"/>
          </a:p>
        </p:txBody>
      </p:sp>
      <p:sp>
        <p:nvSpPr>
          <p:cNvPr id="3" name="TextBox 2"/>
          <p:cNvSpPr txBox="1"/>
          <p:nvPr/>
        </p:nvSpPr>
        <p:spPr>
          <a:xfrm>
            <a:off x="725274" y="2681277"/>
            <a:ext cx="988211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charset="0"/>
                <a:ea typeface="Century Gothic" charset="0"/>
                <a:cs typeface="Century Gothic" charset="0"/>
              </a:rPr>
              <a:t>What is the correlation between call accuracy as well as  readiness for the play &amp; distance from the play?</a:t>
            </a:r>
          </a:p>
        </p:txBody>
      </p:sp>
      <p:sp>
        <p:nvSpPr>
          <p:cNvPr id="5" name="TextBox 4"/>
          <p:cNvSpPr txBox="1"/>
          <p:nvPr/>
        </p:nvSpPr>
        <p:spPr>
          <a:xfrm>
            <a:off x="725274" y="3639835"/>
            <a:ext cx="504056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charset="0"/>
                <a:ea typeface="Century Gothic" charset="0"/>
                <a:cs typeface="Century Gothic" charset="0"/>
              </a:rPr>
              <a:t>When is a call most accurate?</a:t>
            </a:r>
          </a:p>
        </p:txBody>
      </p:sp>
      <p:sp>
        <p:nvSpPr>
          <p:cNvPr id="24" name="TextBox 23"/>
          <p:cNvSpPr txBox="1"/>
          <p:nvPr/>
        </p:nvSpPr>
        <p:spPr>
          <a:xfrm>
            <a:off x="9034383" y="3147078"/>
            <a:ext cx="2466617" cy="3154710"/>
          </a:xfrm>
          <a:prstGeom prst="rect">
            <a:avLst/>
          </a:prstGeom>
          <a:noFill/>
        </p:spPr>
        <p:txBody>
          <a:bodyPr wrap="square" rtlCol="0">
            <a:spAutoFit/>
          </a:bodyPr>
          <a:lstStyle/>
          <a:p>
            <a:r>
              <a:rPr lang="en-US" sz="19900" dirty="0"/>
              <a:t>❓</a:t>
            </a:r>
          </a:p>
        </p:txBody>
      </p:sp>
      <p:pic>
        <p:nvPicPr>
          <p:cNvPr id="14" name="Graphic 8">
            <a:extLst>
              <a:ext uri="{FF2B5EF4-FFF2-40B4-BE49-F238E27FC236}">
                <a16:creationId xmlns:a16="http://schemas.microsoft.com/office/drawing/2014/main" id="{36209B52-E0D2-46B8-B121-8BF28FE7A2C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2129" y="5737377"/>
            <a:ext cx="830065" cy="1074203"/>
          </a:xfrm>
          <a:prstGeom prst="rect">
            <a:avLst/>
          </a:prstGeom>
        </p:spPr>
      </p:pic>
      <p:pic>
        <p:nvPicPr>
          <p:cNvPr id="15" name="Graphic 7">
            <a:extLst>
              <a:ext uri="{FF2B5EF4-FFF2-40B4-BE49-F238E27FC236}">
                <a16:creationId xmlns:a16="http://schemas.microsoft.com/office/drawing/2014/main" id="{DF5AA8B4-BCF5-425D-859A-77741A707689}"/>
              </a:ext>
            </a:extLst>
          </p:cNvPr>
          <p:cNvPicPr>
            <a:picLocks noChangeAspect="1"/>
          </p:cNvPicPr>
          <p:nvPr/>
        </p:nvPicPr>
        <p:blipFill>
          <a:blip r:embed="rId5"/>
          <a:stretch>
            <a:fillRect/>
          </a:stretch>
        </p:blipFill>
        <p:spPr>
          <a:xfrm>
            <a:off x="1596680" y="5864938"/>
            <a:ext cx="670095" cy="861552"/>
          </a:xfrm>
          <a:prstGeom prst="rect">
            <a:avLst/>
          </a:prstGeom>
        </p:spPr>
      </p:pic>
    </p:spTree>
    <p:extLst>
      <p:ext uri="{BB962C8B-B14F-4D97-AF65-F5344CB8AC3E}">
        <p14:creationId xmlns:p14="http://schemas.microsoft.com/office/powerpoint/2010/main" val="121839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9787" y="510117"/>
            <a:ext cx="2363147" cy="646331"/>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DISTANCE</a:t>
            </a:r>
          </a:p>
        </p:txBody>
      </p:sp>
      <p:sp>
        <p:nvSpPr>
          <p:cNvPr id="9" name="Content Placeholder 2"/>
          <p:cNvSpPr>
            <a:spLocks noGrp="1"/>
          </p:cNvSpPr>
          <p:nvPr>
            <p:ph idx="1"/>
          </p:nvPr>
        </p:nvSpPr>
        <p:spPr>
          <a:xfrm>
            <a:off x="6239222" y="1772816"/>
            <a:ext cx="5760640" cy="3168352"/>
          </a:xfrm>
        </p:spPr>
        <p:txBody>
          <a:bodyPr>
            <a:normAutofit/>
          </a:bodyPr>
          <a:lstStyle/>
          <a:p>
            <a:pPr marL="0" indent="0">
              <a:buNone/>
            </a:pPr>
            <a:r>
              <a:rPr lang="en-CA" sz="2400" dirty="0">
                <a:latin typeface="Century Gothic" panose="020B0502020202020204" pitchFamily="34" charset="0"/>
                <a:cs typeface="Times New Roman" panose="02020603050405020304" pitchFamily="18" charset="0"/>
              </a:rPr>
              <a:t>When refereeing the play, it is critical to maintain an appropriate distance from the play</a:t>
            </a:r>
          </a:p>
          <a:p>
            <a:pPr marL="0" indent="0">
              <a:buNone/>
            </a:pPr>
            <a:endParaRPr lang="en-CA" sz="2400" dirty="0">
              <a:latin typeface="Century Gothic" panose="020B0502020202020204" pitchFamily="34" charset="0"/>
              <a:cs typeface="Times New Roman" panose="02020603050405020304" pitchFamily="18" charset="0"/>
            </a:endParaRPr>
          </a:p>
          <a:p>
            <a:pPr marL="0" indent="0">
              <a:buNone/>
            </a:pPr>
            <a:endParaRPr lang="en-CA" sz="2400" dirty="0">
              <a:latin typeface="Century Gothic" panose="020B0502020202020204" pitchFamily="34" charset="0"/>
              <a:cs typeface="Times New Roman" panose="02020603050405020304" pitchFamily="18" charset="0"/>
            </a:endParaRPr>
          </a:p>
          <a:p>
            <a:pPr marL="0" indent="0">
              <a:buNone/>
            </a:pPr>
            <a:r>
              <a:rPr lang="en-CA" sz="2400" b="1" dirty="0">
                <a:latin typeface="Century Gothic" panose="020B0502020202020204" pitchFamily="34" charset="0"/>
                <a:cs typeface="Times New Roman" panose="02020603050405020304" pitchFamily="18" charset="0"/>
              </a:rPr>
              <a:t>Distance</a:t>
            </a:r>
            <a:r>
              <a:rPr lang="en-CA" sz="2400" dirty="0">
                <a:latin typeface="Century Gothic" panose="020B0502020202020204" pitchFamily="34" charset="0"/>
                <a:cs typeface="Times New Roman" panose="02020603050405020304" pitchFamily="18" charset="0"/>
              </a:rPr>
              <a:t> = </a:t>
            </a:r>
            <a:r>
              <a:rPr lang="en-CA" sz="2400" i="1" dirty="0">
                <a:latin typeface="Century Gothic" panose="020B0502020202020204" pitchFamily="34" charset="0"/>
                <a:cs typeface="Times New Roman" panose="02020603050405020304" pitchFamily="18" charset="0"/>
              </a:rPr>
              <a:t>how far away from or close to the play an official is</a:t>
            </a:r>
            <a:endParaRPr lang="en-CA" i="1" dirty="0">
              <a:latin typeface="Century Gothic" panose="020B0502020202020204" pitchFamily="34" charset="0"/>
              <a:cs typeface="Times New Roman" panose="02020603050405020304" pitchFamily="18" charset="0"/>
            </a:endParaRPr>
          </a:p>
        </p:txBody>
      </p:sp>
      <p:pic>
        <p:nvPicPr>
          <p:cNvPr id="10" name="Graphic 8">
            <a:extLst>
              <a:ext uri="{FF2B5EF4-FFF2-40B4-BE49-F238E27FC236}">
                <a16:creationId xmlns:a16="http://schemas.microsoft.com/office/drawing/2014/main" id="{0444C9F8-C81C-4AA9-A4EC-BA092FADD29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2129" y="5737377"/>
            <a:ext cx="830065" cy="1074203"/>
          </a:xfrm>
          <a:prstGeom prst="rect">
            <a:avLst/>
          </a:prstGeom>
        </p:spPr>
      </p:pic>
      <p:pic>
        <p:nvPicPr>
          <p:cNvPr id="13" name="Graphic 7">
            <a:extLst>
              <a:ext uri="{FF2B5EF4-FFF2-40B4-BE49-F238E27FC236}">
                <a16:creationId xmlns:a16="http://schemas.microsoft.com/office/drawing/2014/main" id="{17E6E148-ACFB-47A5-8B0D-4D3B1A9B64B6}"/>
              </a:ext>
            </a:extLst>
          </p:cNvPr>
          <p:cNvPicPr>
            <a:picLocks noChangeAspect="1"/>
          </p:cNvPicPr>
          <p:nvPr/>
        </p:nvPicPr>
        <p:blipFill>
          <a:blip r:embed="rId5"/>
          <a:stretch>
            <a:fillRect/>
          </a:stretch>
        </p:blipFill>
        <p:spPr>
          <a:xfrm>
            <a:off x="1596680" y="5864938"/>
            <a:ext cx="670095" cy="861552"/>
          </a:xfrm>
          <a:prstGeom prst="rect">
            <a:avLst/>
          </a:prstGeom>
        </p:spPr>
      </p:pic>
      <p:pic>
        <p:nvPicPr>
          <p:cNvPr id="5" name="Picture 4">
            <a:extLst>
              <a:ext uri="{FF2B5EF4-FFF2-40B4-BE49-F238E27FC236}">
                <a16:creationId xmlns:a16="http://schemas.microsoft.com/office/drawing/2014/main" id="{BED7D276-E184-8843-BEF7-71220D33C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646" y="1660624"/>
            <a:ext cx="4994181" cy="3426969"/>
          </a:xfrm>
          <a:prstGeom prst="rect">
            <a:avLst/>
          </a:prstGeom>
        </p:spPr>
      </p:pic>
    </p:spTree>
    <p:extLst>
      <p:ext uri="{BB962C8B-B14F-4D97-AF65-F5344CB8AC3E}">
        <p14:creationId xmlns:p14="http://schemas.microsoft.com/office/powerpoint/2010/main" val="393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7204" y="476672"/>
            <a:ext cx="5548314" cy="646331"/>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VISUALIZATION EXERCISE</a:t>
            </a:r>
          </a:p>
        </p:txBody>
      </p:sp>
      <p:sp>
        <p:nvSpPr>
          <p:cNvPr id="9" name="Content Placeholder 2"/>
          <p:cNvSpPr>
            <a:spLocks noGrp="1"/>
          </p:cNvSpPr>
          <p:nvPr>
            <p:ph idx="1"/>
          </p:nvPr>
        </p:nvSpPr>
        <p:spPr>
          <a:xfrm>
            <a:off x="657765" y="1960325"/>
            <a:ext cx="10847191" cy="2949229"/>
          </a:xfrm>
        </p:spPr>
        <p:txBody>
          <a:bodyPr>
            <a:normAutofit/>
          </a:bodyPr>
          <a:lstStyle/>
          <a:p>
            <a:pPr marL="0" indent="0">
              <a:buNone/>
            </a:pPr>
            <a:r>
              <a:rPr lang="en-CA" sz="2400" dirty="0">
                <a:latin typeface="Century Gothic" panose="020B0502020202020204" pitchFamily="34" charset="0"/>
                <a:cs typeface="Times New Roman" panose="02020603050405020304" pitchFamily="18" charset="0"/>
              </a:rPr>
              <a:t>Visualize you’re watching the game from court side. Then visualize you are watching the same game from the upper deck of the stands. </a:t>
            </a:r>
          </a:p>
          <a:p>
            <a:pPr marL="0" indent="0">
              <a:buNone/>
            </a:pPr>
            <a:endParaRPr lang="en-CA" sz="2400" dirty="0">
              <a:latin typeface="Century Gothic" panose="020B0502020202020204" pitchFamily="34" charset="0"/>
              <a:cs typeface="Times New Roman" panose="02020603050405020304" pitchFamily="18" charset="0"/>
            </a:endParaRPr>
          </a:p>
          <a:p>
            <a:pPr marL="0" indent="0" algn="ctr">
              <a:buNone/>
            </a:pPr>
            <a:r>
              <a:rPr lang="en-CA" sz="2400" dirty="0">
                <a:latin typeface="Century Gothic" panose="020B0502020202020204" pitchFamily="34" charset="0"/>
                <a:cs typeface="Times New Roman" panose="02020603050405020304" pitchFamily="18" charset="0"/>
              </a:rPr>
              <a:t>Does the speed of the game appear the same?</a:t>
            </a:r>
          </a:p>
          <a:p>
            <a:pPr marL="0" indent="0" algn="ctr">
              <a:buNone/>
            </a:pPr>
            <a:endParaRPr lang="en-CA" sz="2400" dirty="0">
              <a:latin typeface="Century Gothic" panose="020B0502020202020204" pitchFamily="34" charset="0"/>
              <a:cs typeface="Times New Roman" panose="02020603050405020304" pitchFamily="18" charset="0"/>
            </a:endParaRPr>
          </a:p>
          <a:p>
            <a:pPr marL="0" indent="0" algn="ctr">
              <a:buNone/>
            </a:pPr>
            <a:r>
              <a:rPr lang="en-CA" sz="2400" dirty="0">
                <a:latin typeface="Century Gothic" panose="020B0502020202020204" pitchFamily="34" charset="0"/>
                <a:cs typeface="Times New Roman" panose="02020603050405020304" pitchFamily="18" charset="0"/>
              </a:rPr>
              <a:t>You see that the players’ movements look slower than at court level</a:t>
            </a:r>
            <a:r>
              <a:rPr lang="en-CA" dirty="0">
                <a:latin typeface="Century Gothic" panose="020B0502020202020204" pitchFamily="34" charset="0"/>
                <a:cs typeface="Times New Roman" panose="02020603050405020304" pitchFamily="18" charset="0"/>
              </a:rPr>
              <a:t>	</a:t>
            </a:r>
          </a:p>
        </p:txBody>
      </p:sp>
      <p:pic>
        <p:nvPicPr>
          <p:cNvPr id="10" name="Graphic 8">
            <a:extLst>
              <a:ext uri="{FF2B5EF4-FFF2-40B4-BE49-F238E27FC236}">
                <a16:creationId xmlns:a16="http://schemas.microsoft.com/office/drawing/2014/main" id="{0444C9F8-C81C-4AA9-A4EC-BA092FADD29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2129" y="5737377"/>
            <a:ext cx="830065" cy="1074203"/>
          </a:xfrm>
          <a:prstGeom prst="rect">
            <a:avLst/>
          </a:prstGeom>
        </p:spPr>
      </p:pic>
      <p:pic>
        <p:nvPicPr>
          <p:cNvPr id="13" name="Graphic 7">
            <a:extLst>
              <a:ext uri="{FF2B5EF4-FFF2-40B4-BE49-F238E27FC236}">
                <a16:creationId xmlns:a16="http://schemas.microsoft.com/office/drawing/2014/main" id="{17E6E148-ACFB-47A5-8B0D-4D3B1A9B64B6}"/>
              </a:ext>
            </a:extLst>
          </p:cNvPr>
          <p:cNvPicPr>
            <a:picLocks noChangeAspect="1"/>
          </p:cNvPicPr>
          <p:nvPr/>
        </p:nvPicPr>
        <p:blipFill>
          <a:blip r:embed="rId5"/>
          <a:stretch>
            <a:fillRect/>
          </a:stretch>
        </p:blipFill>
        <p:spPr>
          <a:xfrm>
            <a:off x="1596680" y="5864938"/>
            <a:ext cx="670095" cy="861552"/>
          </a:xfrm>
          <a:prstGeom prst="rect">
            <a:avLst/>
          </a:prstGeom>
        </p:spPr>
      </p:pic>
    </p:spTree>
    <p:extLst>
      <p:ext uri="{BB962C8B-B14F-4D97-AF65-F5344CB8AC3E}">
        <p14:creationId xmlns:p14="http://schemas.microsoft.com/office/powerpoint/2010/main" val="15102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606" y="509985"/>
            <a:ext cx="4435830" cy="1200329"/>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ACTIVITY #1:</a:t>
            </a:r>
          </a:p>
          <a:p>
            <a:r>
              <a:rPr lang="en-CA" sz="3600" dirty="0">
                <a:latin typeface="Century Gothic" panose="020B0502020202020204" pitchFamily="34" charset="0"/>
                <a:cs typeface="Times New Roman" panose="02020603050405020304" pitchFamily="18" charset="0"/>
              </a:rPr>
              <a:t>DISTANCE IMPACTS</a:t>
            </a:r>
          </a:p>
        </p:txBody>
      </p:sp>
      <p:grpSp>
        <p:nvGrpSpPr>
          <p:cNvPr id="6" name="Group 5">
            <a:extLst>
              <a:ext uri="{FF2B5EF4-FFF2-40B4-BE49-F238E27FC236}">
                <a16:creationId xmlns:a16="http://schemas.microsoft.com/office/drawing/2014/main" id="{F35BDCBB-C664-44F3-BAB9-3ED4B6ECEC8F}"/>
              </a:ext>
            </a:extLst>
          </p:cNvPr>
          <p:cNvGrpSpPr/>
          <p:nvPr/>
        </p:nvGrpSpPr>
        <p:grpSpPr>
          <a:xfrm>
            <a:off x="5448256" y="319216"/>
            <a:ext cx="6307572" cy="2304256"/>
            <a:chOff x="6743278" y="4000145"/>
            <a:chExt cx="4833366" cy="2429264"/>
          </a:xfrm>
        </p:grpSpPr>
        <p:sp>
          <p:nvSpPr>
            <p:cNvPr id="3" name="TextBox 2"/>
            <p:cNvSpPr txBox="1"/>
            <p:nvPr/>
          </p:nvSpPr>
          <p:spPr>
            <a:xfrm>
              <a:off x="7184156" y="4528711"/>
              <a:ext cx="3951610" cy="1200329"/>
            </a:xfrm>
            <a:prstGeom prst="rect">
              <a:avLst/>
            </a:prstGeom>
            <a:noFill/>
          </p:spPr>
          <p:txBody>
            <a:bodyPr wrap="square" rtlCol="0">
              <a:spAutoFit/>
            </a:bodyPr>
            <a:lstStyle/>
            <a:p>
              <a:pPr algn="ctr"/>
              <a:r>
                <a:rPr lang="en-US" sz="2400" b="1" dirty="0">
                  <a:solidFill>
                    <a:srgbClr val="D2223D"/>
                  </a:solidFill>
                  <a:latin typeface="Century Gothic" charset="0"/>
                  <a:ea typeface="Century Gothic" charset="0"/>
                  <a:cs typeface="Century Gothic" charset="0"/>
                </a:rPr>
                <a:t>What happens when you are too close or too far away from the play?</a:t>
              </a:r>
            </a:p>
          </p:txBody>
        </p:sp>
        <p:sp>
          <p:nvSpPr>
            <p:cNvPr id="5" name="Cloud Callout 4"/>
            <p:cNvSpPr/>
            <p:nvPr/>
          </p:nvSpPr>
          <p:spPr>
            <a:xfrm>
              <a:off x="6743278" y="4000145"/>
              <a:ext cx="4833366" cy="2429264"/>
            </a:xfrm>
            <a:prstGeom prst="cloudCallout">
              <a:avLst>
                <a:gd name="adj1" fmla="val 42544"/>
                <a:gd name="adj2" fmla="val 49326"/>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8">
            <a:extLst>
              <a:ext uri="{FF2B5EF4-FFF2-40B4-BE49-F238E27FC236}">
                <a16:creationId xmlns:a16="http://schemas.microsoft.com/office/drawing/2014/main" id="{0444C9F8-C81C-4AA9-A4EC-BA092FADD29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92129" y="5737377"/>
            <a:ext cx="830065" cy="1074203"/>
          </a:xfrm>
          <a:prstGeom prst="rect">
            <a:avLst/>
          </a:prstGeom>
        </p:spPr>
      </p:pic>
      <p:pic>
        <p:nvPicPr>
          <p:cNvPr id="13" name="Graphic 7">
            <a:extLst>
              <a:ext uri="{FF2B5EF4-FFF2-40B4-BE49-F238E27FC236}">
                <a16:creationId xmlns:a16="http://schemas.microsoft.com/office/drawing/2014/main" id="{17E6E148-ACFB-47A5-8B0D-4D3B1A9B64B6}"/>
              </a:ext>
            </a:extLst>
          </p:cNvPr>
          <p:cNvPicPr>
            <a:picLocks noChangeAspect="1"/>
          </p:cNvPicPr>
          <p:nvPr/>
        </p:nvPicPr>
        <p:blipFill>
          <a:blip r:embed="rId5"/>
          <a:stretch>
            <a:fillRect/>
          </a:stretch>
        </p:blipFill>
        <p:spPr>
          <a:xfrm>
            <a:off x="1596680" y="5864938"/>
            <a:ext cx="670095" cy="861552"/>
          </a:xfrm>
          <a:prstGeom prst="rect">
            <a:avLst/>
          </a:prstGeom>
        </p:spPr>
      </p:pic>
      <p:sp>
        <p:nvSpPr>
          <p:cNvPr id="8" name="Content Placeholder 7">
            <a:extLst>
              <a:ext uri="{FF2B5EF4-FFF2-40B4-BE49-F238E27FC236}">
                <a16:creationId xmlns:a16="http://schemas.microsoft.com/office/drawing/2014/main" id="{D316E1A6-95F7-4171-A0A2-4619546FE810}"/>
              </a:ext>
            </a:extLst>
          </p:cNvPr>
          <p:cNvSpPr>
            <a:spLocks noGrp="1"/>
          </p:cNvSpPr>
          <p:nvPr>
            <p:ph idx="1"/>
          </p:nvPr>
        </p:nvSpPr>
        <p:spPr>
          <a:xfrm>
            <a:off x="1026960" y="3124838"/>
            <a:ext cx="10153519" cy="2542914"/>
          </a:xfrm>
        </p:spPr>
        <p:txBody>
          <a:bodyPr>
            <a:normAutofit lnSpcReduction="10000"/>
          </a:bodyPr>
          <a:lstStyle/>
          <a:p>
            <a:pPr marL="540000" indent="-540000">
              <a:spcBef>
                <a:spcPts val="1800"/>
              </a:spcBef>
            </a:pPr>
            <a:r>
              <a:rPr lang="en-CA" sz="2400" dirty="0">
                <a:latin typeface="Century Gothic" panose="020B0502020202020204" pitchFamily="34" charset="0"/>
              </a:rPr>
              <a:t>possibility of an “emotional call” or reaction decreases </a:t>
            </a:r>
          </a:p>
          <a:p>
            <a:pPr marL="540000" indent="-540000">
              <a:spcBef>
                <a:spcPts val="1800"/>
              </a:spcBef>
            </a:pPr>
            <a:r>
              <a:rPr lang="en-CA" sz="2400" dirty="0">
                <a:latin typeface="Century Gothic" panose="020B0502020202020204" pitchFamily="34" charset="0"/>
              </a:rPr>
              <a:t>movements look slower </a:t>
            </a:r>
          </a:p>
          <a:p>
            <a:pPr marL="540000" indent="-540000">
              <a:spcBef>
                <a:spcPts val="1800"/>
              </a:spcBef>
            </a:pPr>
            <a:r>
              <a:rPr lang="en-CA" sz="2400" dirty="0">
                <a:latin typeface="Century Gothic" panose="020B0502020202020204" pitchFamily="34" charset="0"/>
              </a:rPr>
              <a:t>can maintain a wide angle with more players in the field of vision </a:t>
            </a:r>
          </a:p>
          <a:p>
            <a:pPr marL="540000" indent="-540000">
              <a:spcBef>
                <a:spcPts val="1800"/>
              </a:spcBef>
            </a:pPr>
            <a:r>
              <a:rPr lang="en-CA" sz="2400" dirty="0">
                <a:latin typeface="Century Gothic" panose="020B0502020202020204" pitchFamily="34" charset="0"/>
              </a:rPr>
              <a:t>able to see the big picture</a:t>
            </a:r>
          </a:p>
          <a:p>
            <a:endParaRPr lang="en-CA" dirty="0"/>
          </a:p>
        </p:txBody>
      </p:sp>
      <p:sp>
        <p:nvSpPr>
          <p:cNvPr id="12" name="Rectangle 11">
            <a:extLst>
              <a:ext uri="{FF2B5EF4-FFF2-40B4-BE49-F238E27FC236}">
                <a16:creationId xmlns:a16="http://schemas.microsoft.com/office/drawing/2014/main" id="{C8C1FF8A-763E-4AC7-AC24-B0D1C5A98C64}"/>
              </a:ext>
            </a:extLst>
          </p:cNvPr>
          <p:cNvSpPr/>
          <p:nvPr/>
        </p:nvSpPr>
        <p:spPr>
          <a:xfrm>
            <a:off x="794445" y="2392640"/>
            <a:ext cx="3389069" cy="461665"/>
          </a:xfrm>
          <a:prstGeom prst="rect">
            <a:avLst/>
          </a:prstGeom>
        </p:spPr>
        <p:txBody>
          <a:bodyPr wrap="none">
            <a:spAutoFit/>
          </a:bodyPr>
          <a:lstStyle/>
          <a:p>
            <a:r>
              <a:rPr lang="en-CA" sz="2400" dirty="0">
                <a:latin typeface="Century Gothic" panose="020B0502020202020204" pitchFamily="34" charset="0"/>
                <a:cs typeface="Times New Roman" panose="02020603050405020304" pitchFamily="18" charset="0"/>
              </a:rPr>
              <a:t>With proper distance:</a:t>
            </a:r>
          </a:p>
        </p:txBody>
      </p:sp>
    </p:spTree>
    <p:extLst>
      <p:ext uri="{BB962C8B-B14F-4D97-AF65-F5344CB8AC3E}">
        <p14:creationId xmlns:p14="http://schemas.microsoft.com/office/powerpoint/2010/main" val="345223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2569" y="245706"/>
            <a:ext cx="4517583" cy="646331"/>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DISTANCE EXAMPLE</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51" t="14147" r="24877" b="1788"/>
          <a:stretch/>
        </p:blipFill>
        <p:spPr bwMode="auto">
          <a:xfrm>
            <a:off x="2238694" y="892037"/>
            <a:ext cx="7685331" cy="531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phic 8">
            <a:extLst>
              <a:ext uri="{FF2B5EF4-FFF2-40B4-BE49-F238E27FC236}">
                <a16:creationId xmlns:a16="http://schemas.microsoft.com/office/drawing/2014/main" id="{CF3F20AC-00D6-4028-8A31-6D78B4E5B55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92129" y="5737377"/>
            <a:ext cx="830065" cy="1074203"/>
          </a:xfrm>
          <a:prstGeom prst="rect">
            <a:avLst/>
          </a:prstGeom>
        </p:spPr>
      </p:pic>
      <p:pic>
        <p:nvPicPr>
          <p:cNvPr id="8" name="Graphic 7">
            <a:extLst>
              <a:ext uri="{FF2B5EF4-FFF2-40B4-BE49-F238E27FC236}">
                <a16:creationId xmlns:a16="http://schemas.microsoft.com/office/drawing/2014/main" id="{3A2C7096-4984-4A2E-BAF4-493A330CB941}"/>
              </a:ext>
            </a:extLst>
          </p:cNvPr>
          <p:cNvPicPr>
            <a:picLocks noChangeAspect="1"/>
          </p:cNvPicPr>
          <p:nvPr/>
        </p:nvPicPr>
        <p:blipFill>
          <a:blip r:embed="rId6"/>
          <a:stretch>
            <a:fillRect/>
          </a:stretch>
        </p:blipFill>
        <p:spPr>
          <a:xfrm>
            <a:off x="1596680" y="5864938"/>
            <a:ext cx="670095" cy="861552"/>
          </a:xfrm>
          <a:prstGeom prst="rect">
            <a:avLst/>
          </a:prstGeom>
        </p:spPr>
      </p:pic>
    </p:spTree>
    <p:extLst>
      <p:ext uri="{BB962C8B-B14F-4D97-AF65-F5344CB8AC3E}">
        <p14:creationId xmlns:p14="http://schemas.microsoft.com/office/powerpoint/2010/main" val="76198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8">
            <a:extLst>
              <a:ext uri="{FF2B5EF4-FFF2-40B4-BE49-F238E27FC236}">
                <a16:creationId xmlns:a16="http://schemas.microsoft.com/office/drawing/2014/main" id="{AEB627D3-96C5-0145-B330-A9E59A5BF02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615" y="5327839"/>
            <a:ext cx="830065" cy="1074203"/>
          </a:xfrm>
          <a:prstGeom prst="rect">
            <a:avLst/>
          </a:prstGeom>
        </p:spPr>
      </p:pic>
      <p:pic>
        <p:nvPicPr>
          <p:cNvPr id="12" name="Graphic 7">
            <a:extLst>
              <a:ext uri="{FF2B5EF4-FFF2-40B4-BE49-F238E27FC236}">
                <a16:creationId xmlns:a16="http://schemas.microsoft.com/office/drawing/2014/main" id="{7FD00451-B116-A848-8739-607DB4E02913}"/>
              </a:ext>
            </a:extLst>
          </p:cNvPr>
          <p:cNvPicPr>
            <a:picLocks noChangeAspect="1"/>
          </p:cNvPicPr>
          <p:nvPr/>
        </p:nvPicPr>
        <p:blipFill>
          <a:blip r:embed="rId5"/>
          <a:stretch>
            <a:fillRect/>
          </a:stretch>
        </p:blipFill>
        <p:spPr>
          <a:xfrm>
            <a:off x="1702719" y="5434162"/>
            <a:ext cx="670095" cy="861552"/>
          </a:xfrm>
          <a:prstGeom prst="rect">
            <a:avLst/>
          </a:prstGeom>
        </p:spPr>
      </p:pic>
      <p:sp>
        <p:nvSpPr>
          <p:cNvPr id="8" name="Content Placeholder 2"/>
          <p:cNvSpPr>
            <a:spLocks noGrp="1"/>
          </p:cNvSpPr>
          <p:nvPr>
            <p:ph idx="1"/>
          </p:nvPr>
        </p:nvSpPr>
        <p:spPr>
          <a:xfrm>
            <a:off x="927441" y="980728"/>
            <a:ext cx="10333942" cy="4760212"/>
          </a:xfrm>
        </p:spPr>
        <p:txBody>
          <a:bodyPr>
            <a:normAutofit/>
          </a:bodyPr>
          <a:lstStyle/>
          <a:p>
            <a:pPr marL="514350" indent="-514350">
              <a:lnSpc>
                <a:spcPct val="150000"/>
              </a:lnSpc>
              <a:buFont typeface="+mj-lt"/>
              <a:buAutoNum type="arabicPeriod"/>
            </a:pPr>
            <a:r>
              <a:rPr lang="en-CA" sz="2200" dirty="0">
                <a:latin typeface="Century Gothic" charset="0"/>
                <a:ea typeface="Century Gothic" charset="0"/>
                <a:cs typeface="Century Gothic" charset="0"/>
              </a:rPr>
              <a:t>Find a partner</a:t>
            </a:r>
          </a:p>
          <a:p>
            <a:pPr marL="514350" indent="-514350">
              <a:lnSpc>
                <a:spcPct val="150000"/>
              </a:lnSpc>
              <a:buFont typeface="+mj-lt"/>
              <a:buAutoNum type="arabicPeriod"/>
            </a:pPr>
            <a:r>
              <a:rPr lang="en-CA" sz="2200" dirty="0">
                <a:latin typeface="Century Gothic" charset="0"/>
                <a:ea typeface="Century Gothic" charset="0"/>
                <a:cs typeface="Century Gothic" charset="0"/>
              </a:rPr>
              <a:t>Each partner draws a simple picture on a piece of paper</a:t>
            </a:r>
          </a:p>
          <a:p>
            <a:pPr marL="514350" indent="-514350">
              <a:lnSpc>
                <a:spcPct val="150000"/>
              </a:lnSpc>
              <a:buFont typeface="+mj-lt"/>
              <a:buAutoNum type="arabicPeriod"/>
            </a:pPr>
            <a:r>
              <a:rPr lang="en-CA" sz="2200" dirty="0">
                <a:latin typeface="Century Gothic" charset="0"/>
                <a:ea typeface="Century Gothic" charset="0"/>
                <a:cs typeface="Century Gothic" charset="0"/>
              </a:rPr>
              <a:t>Whilst your eyes are closed, trade your picture with your partner and bring the picture up to your face (must touch your nose)</a:t>
            </a:r>
          </a:p>
          <a:p>
            <a:pPr marL="514350" indent="-514350">
              <a:lnSpc>
                <a:spcPct val="150000"/>
              </a:lnSpc>
              <a:buFont typeface="+mj-lt"/>
              <a:buAutoNum type="arabicPeriod"/>
            </a:pPr>
            <a:r>
              <a:rPr lang="en-CA" sz="2200" dirty="0">
                <a:latin typeface="Century Gothic" charset="0"/>
                <a:ea typeface="Century Gothic" charset="0"/>
                <a:cs typeface="Century Gothic" charset="0"/>
              </a:rPr>
              <a:t>Open your eyes – Describe what you see </a:t>
            </a:r>
          </a:p>
          <a:p>
            <a:pPr marL="514350" indent="-514350">
              <a:lnSpc>
                <a:spcPct val="150000"/>
              </a:lnSpc>
              <a:buFont typeface="+mj-lt"/>
              <a:buAutoNum type="arabicPeriod"/>
            </a:pPr>
            <a:r>
              <a:rPr lang="en-CA" sz="2200" dirty="0">
                <a:latin typeface="Century Gothic" charset="0"/>
                <a:ea typeface="Century Gothic" charset="0"/>
                <a:cs typeface="Century Gothic" charset="0"/>
              </a:rPr>
              <a:t>Move the picture 2 inches away from your face – Describe what you see </a:t>
            </a:r>
          </a:p>
          <a:p>
            <a:pPr marL="514350" indent="-514350">
              <a:lnSpc>
                <a:spcPct val="150000"/>
              </a:lnSpc>
              <a:buFont typeface="+mj-lt"/>
              <a:buAutoNum type="arabicPeriod"/>
            </a:pPr>
            <a:r>
              <a:rPr lang="en-CA" sz="2200" dirty="0">
                <a:latin typeface="Century Gothic" charset="0"/>
                <a:ea typeface="Century Gothic" charset="0"/>
                <a:cs typeface="Century Gothic" charset="0"/>
              </a:rPr>
              <a:t>Move the picture to arms length – Describe what you see </a:t>
            </a:r>
          </a:p>
          <a:p>
            <a:pPr marL="0" indent="0">
              <a:lnSpc>
                <a:spcPct val="107000"/>
              </a:lnSpc>
              <a:buNone/>
            </a:pPr>
            <a:endParaRPr lang="en-CA" sz="2300" dirty="0">
              <a:latin typeface="Century Gothic" charset="0"/>
              <a:ea typeface="Century Gothic" charset="0"/>
              <a:cs typeface="Century Gothic" charset="0"/>
            </a:endParaRPr>
          </a:p>
        </p:txBody>
      </p:sp>
      <p:sp>
        <p:nvSpPr>
          <p:cNvPr id="3" name="Rectangle 2"/>
          <p:cNvSpPr/>
          <p:nvPr/>
        </p:nvSpPr>
        <p:spPr>
          <a:xfrm>
            <a:off x="2144984" y="332656"/>
            <a:ext cx="7898857" cy="646331"/>
          </a:xfrm>
          <a:prstGeom prst="rect">
            <a:avLst/>
          </a:prstGeom>
        </p:spPr>
        <p:txBody>
          <a:bodyPr wrap="square">
            <a:spAutoFit/>
          </a:bodyPr>
          <a:lstStyle/>
          <a:p>
            <a:r>
              <a:rPr lang="en-CA" sz="3600" dirty="0">
                <a:latin typeface="Century Gothic" panose="020B0502020202020204" pitchFamily="34" charset="0"/>
              </a:rPr>
              <a:t>ACTIVITY #2 – WHAT DO YOU SEE?</a:t>
            </a:r>
          </a:p>
        </p:txBody>
      </p:sp>
      <p:sp>
        <p:nvSpPr>
          <p:cNvPr id="10" name="Footer Placeholder 6">
            <a:extLst>
              <a:ext uri="{FF2B5EF4-FFF2-40B4-BE49-F238E27FC236}">
                <a16:creationId xmlns:a16="http://schemas.microsoft.com/office/drawing/2014/main" id="{3B58DA7B-164E-0944-80D6-96FDA7AAA4CA}"/>
              </a:ext>
            </a:extLst>
          </p:cNvPr>
          <p:cNvSpPr>
            <a:spLocks noGrp="1"/>
          </p:cNvSpPr>
          <p:nvPr>
            <p:ph type="ftr" sz="quarter" idx="11"/>
          </p:nvPr>
        </p:nvSpPr>
        <p:spPr>
          <a:xfrm>
            <a:off x="4165058" y="6356351"/>
            <a:ext cx="3860297" cy="365125"/>
          </a:xfrm>
        </p:spPr>
        <p:txBody>
          <a:bodyPr/>
          <a:lstStyle/>
          <a:p>
            <a:r>
              <a:rPr lang="de-DE" dirty="0"/>
              <a:t>DRAFT – 2018 – v2</a:t>
            </a:r>
            <a:endParaRPr lang="en-US" dirty="0"/>
          </a:p>
        </p:txBody>
      </p:sp>
    </p:spTree>
    <p:extLst>
      <p:ext uri="{BB962C8B-B14F-4D97-AF65-F5344CB8AC3E}">
        <p14:creationId xmlns:p14="http://schemas.microsoft.com/office/powerpoint/2010/main" val="350069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3972" y="118373"/>
            <a:ext cx="6434775" cy="646331"/>
          </a:xfrm>
          <a:prstGeom prst="rect">
            <a:avLst/>
          </a:prstGeom>
        </p:spPr>
        <p:txBody>
          <a:bodyPr wrap="none">
            <a:spAutoFit/>
          </a:bodyPr>
          <a:lstStyle/>
          <a:p>
            <a:r>
              <a:rPr lang="en-CA" sz="3600" dirty="0">
                <a:latin typeface="Century Gothic" panose="020B0502020202020204" pitchFamily="34" charset="0"/>
                <a:cs typeface="Times New Roman" panose="02020603050405020304" pitchFamily="18" charset="0"/>
              </a:rPr>
              <a:t>ANGLES, VISION, MATCHUPS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91" y="841647"/>
            <a:ext cx="10225136" cy="574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446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6067D3CAFB214CA34789B5F897B783" ma:contentTypeVersion="8" ma:contentTypeDescription="Create a new document." ma:contentTypeScope="" ma:versionID="d7c7e0a56e575f24396e44008e839ad7">
  <xsd:schema xmlns:xsd="http://www.w3.org/2001/XMLSchema" xmlns:xs="http://www.w3.org/2001/XMLSchema" xmlns:p="http://schemas.microsoft.com/office/2006/metadata/properties" xmlns:ns3="8435933e-bcfc-4c9b-a40d-603648442da8" targetNamespace="http://schemas.microsoft.com/office/2006/metadata/properties" ma:root="true" ma:fieldsID="5a6d6bab47b4be0abe1aa6bebefb1e18" ns3:_="">
    <xsd:import namespace="8435933e-bcfc-4c9b-a40d-603648442da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5933e-bcfc-4c9b-a40d-603648442d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08D71-F528-4195-BFD7-E46DB31E0D4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435933e-bcfc-4c9b-a40d-603648442da8"/>
    <ds:schemaRef ds:uri="http://www.w3.org/XML/1998/namespace"/>
    <ds:schemaRef ds:uri="http://purl.org/dc/dcmitype/"/>
  </ds:schemaRefs>
</ds:datastoreItem>
</file>

<file path=customXml/itemProps2.xml><?xml version="1.0" encoding="utf-8"?>
<ds:datastoreItem xmlns:ds="http://schemas.openxmlformats.org/officeDocument/2006/customXml" ds:itemID="{2BD7EE78-75EF-4666-9AB2-DFD1AB66CDD9}">
  <ds:schemaRefs>
    <ds:schemaRef ds:uri="http://schemas.microsoft.com/sharepoint/v3/contenttype/forms"/>
  </ds:schemaRefs>
</ds:datastoreItem>
</file>

<file path=customXml/itemProps3.xml><?xml version="1.0" encoding="utf-8"?>
<ds:datastoreItem xmlns:ds="http://schemas.openxmlformats.org/officeDocument/2006/customXml" ds:itemID="{FFCA8740-C096-4411-84E1-D5F02AA6E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35933e-bcfc-4c9b-a40d-603648442d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2940</TotalTime>
  <Words>1981</Words>
  <Application>Microsoft Office PowerPoint</Application>
  <PresentationFormat>Custom</PresentationFormat>
  <Paragraphs>263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DISTANCE IMPORTANT?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Baur</dc:creator>
  <cp:lastModifiedBy>DEMERCHANT, PETER A.</cp:lastModifiedBy>
  <cp:revision>101</cp:revision>
  <dcterms:created xsi:type="dcterms:W3CDTF">2018-08-08T14:29:18Z</dcterms:created>
  <dcterms:modified xsi:type="dcterms:W3CDTF">2019-09-13T02:45:35Z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0x010100BB6067D3CAFB214CA34789B5F897B783</vt:lpwstr>
  </property>
</Properties>
</file>