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80" r:id="rId3"/>
    <p:sldId id="303" r:id="rId4"/>
    <p:sldId id="272" r:id="rId5"/>
    <p:sldId id="292" r:id="rId6"/>
    <p:sldId id="293" r:id="rId7"/>
    <p:sldId id="295" r:id="rId8"/>
    <p:sldId id="298" r:id="rId9"/>
    <p:sldId id="294" r:id="rId10"/>
    <p:sldId id="297" r:id="rId11"/>
    <p:sldId id="291" r:id="rId12"/>
    <p:sldId id="290" r:id="rId13"/>
    <p:sldId id="284" r:id="rId14"/>
    <p:sldId id="299" r:id="rId15"/>
    <p:sldId id="301" r:id="rId16"/>
    <p:sldId id="302" r:id="rId17"/>
    <p:sldId id="258" r:id="rId18"/>
  </p:sldIdLst>
  <p:sldSz cx="9144000" cy="6858000" type="screen4x3"/>
  <p:notesSz cx="99060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S/ZwY1jmTK8cVQ3U8RYLw==" hashData="m4T0TQL3lntD0AZ/VH1KVqulH7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32"/>
    <a:srgbClr val="660033"/>
    <a:srgbClr val="870B3D"/>
    <a:srgbClr val="870B28"/>
    <a:srgbClr val="8C0A32"/>
    <a:srgbClr val="CC6600"/>
    <a:srgbClr val="FF9966"/>
    <a:srgbClr val="6E0F14"/>
    <a:srgbClr val="640F14"/>
    <a:srgbClr val="6E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410"/>
  </p:normalViewPr>
  <p:slideViewPr>
    <p:cSldViewPr snapToGrid="0" snapToObjects="1">
      <p:cViewPr varScale="1">
        <p:scale>
          <a:sx n="114" d="100"/>
          <a:sy n="114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10315" y="0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A069-5C25-422F-A65C-810E18F65DA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3687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10315" y="6453687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0B5BB-BD92-4CF7-9493-62B989E51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3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10315" y="0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7AD6-458A-4F36-825E-D38BED94A0AB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0600" y="3269854"/>
            <a:ext cx="7924800" cy="2675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3687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10315" y="6453687"/>
            <a:ext cx="4293372" cy="340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A3CF-8E46-4219-921D-A402260A5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65" y="33269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52CB92-D5AA-0E49-BAAF-3363B7674FAD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C1AC24-DBA3-574A-BE37-0D7F93B20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32279-1DFB-5242-8DE5-7B17A9EB1D47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391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34C04AF-0BA3-6F44-A8DB-8D089D18E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72" cy="68561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0882"/>
            <a:ext cx="8229600" cy="6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TITLE TO GO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11633" y="6483852"/>
            <a:ext cx="5503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D3E2F691-E059-DE45-BED1-F2F3E8547E09}" type="slidenum">
              <a:rPr lang="en-US" sz="1200" b="1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6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19.jpeg"/><Relationship Id="rId5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0" y="0"/>
            <a:ext cx="9144000" cy="68580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06186" y="1469886"/>
            <a:ext cx="691303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Fiba" panose="02010500040101020104" pitchFamily="2" charset="0"/>
              </a:rPr>
              <a:t>FAKE A FOUL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Fiba" panose="02010500040101020104" pitchFamily="2" charset="0"/>
              </a:rPr>
              <a:t>2017 RULE &amp; PROCEDURE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336972" y="6398038"/>
            <a:ext cx="1719944" cy="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 smtClean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Version 2.0: 10 August 2017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 smtClean="0">
                <a:solidFill>
                  <a:schemeClr val="bg1"/>
                </a:solidFill>
                <a:latin typeface="Fiba" charset="0"/>
                <a:ea typeface="Fiba" charset="0"/>
                <a:cs typeface="Fiba" charset="0"/>
              </a:rPr>
              <a:t>OBR 2017</a:t>
            </a:r>
            <a:endParaRPr lang="en-US" sz="1050" i="1" dirty="0">
              <a:solidFill>
                <a:schemeClr val="bg1"/>
              </a:solidFill>
              <a:latin typeface="Fiba" charset="0"/>
              <a:ea typeface="Fiba" charset="0"/>
              <a:cs typeface="Fiba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ba" charset="0"/>
              <a:ea typeface="Fiba" charset="0"/>
              <a:cs typeface="Fib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0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222" y="320258"/>
            <a:ext cx="8229600" cy="63798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Fiba" panose="02010500040101020104" pitchFamily="2" charset="0"/>
              </a:rPr>
              <a:t>FAKE PROTOCOL</a:t>
            </a:r>
            <a:br>
              <a:rPr lang="en-US" sz="2800" dirty="0" smtClean="0">
                <a:latin typeface="Fiba" panose="02010500040101020104" pitchFamily="2" charset="0"/>
              </a:rPr>
            </a:br>
            <a:r>
              <a:rPr lang="en-US" sz="2800" dirty="0" smtClean="0">
                <a:latin typeface="Fiba" panose="02010500040101020104" pitchFamily="2" charset="0"/>
              </a:rPr>
              <a:t>Warning during the play</a:t>
            </a:r>
            <a:endParaRPr lang="en-GB" sz="2800" dirty="0">
              <a:latin typeface="Fiba" panose="02010500040101020104" pitchFamily="2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22" y="2968172"/>
            <a:ext cx="383312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2968172"/>
            <a:ext cx="351608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i 6"/>
          <p:cNvSpPr/>
          <p:nvPr/>
        </p:nvSpPr>
        <p:spPr>
          <a:xfrm>
            <a:off x="2735348" y="3744686"/>
            <a:ext cx="1440000" cy="144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270171" y="4967972"/>
            <a:ext cx="1440000" cy="144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457200" y="1491343"/>
            <a:ext cx="7859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Univers 57 Condensed" charset="0"/>
                <a:ea typeface="Univers 57 Condensed" charset="0"/>
                <a:cs typeface="Univers 57 Condensed" charset="0"/>
              </a:rPr>
              <a:t>Protocol for the warning (during the play)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A fake action by the player during the play (no stoppage).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Show the “Raise-the-lower-arm”- signal to indicate the “fake action“.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Verbal support - for </a:t>
            </a:r>
            <a:r>
              <a:rPr lang="en-AU" sz="2000" dirty="0" err="1" smtClean="0">
                <a:latin typeface="Univers 57 Condensed" charset="0"/>
                <a:ea typeface="Univers 57 Condensed" charset="0"/>
                <a:cs typeface="Univers 57 Condensed" charset="0"/>
              </a:rPr>
              <a:t>eg</a:t>
            </a:r>
            <a:r>
              <a:rPr lang="en-AU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 “white 8 fake“.</a:t>
            </a:r>
            <a:endParaRPr lang="en-AU" sz="2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348" y="283682"/>
            <a:ext cx="8229600" cy="63798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Fiba" panose="02010500040101020104" pitchFamily="2" charset="0"/>
              </a:rPr>
              <a:t>FAKE PROTOCOL</a:t>
            </a:r>
            <a:br>
              <a:rPr lang="en-US" sz="2800" dirty="0" smtClean="0">
                <a:latin typeface="Fiba" panose="02010500040101020104" pitchFamily="2" charset="0"/>
              </a:rPr>
            </a:br>
            <a:r>
              <a:rPr lang="en-US" sz="2800" dirty="0" smtClean="0">
                <a:latin typeface="Fiba" panose="02010500040101020104" pitchFamily="2" charset="0"/>
              </a:rPr>
              <a:t>Warning next interruption</a:t>
            </a:r>
            <a:endParaRPr lang="en-GB" sz="2800" dirty="0">
              <a:latin typeface="Fiba" panose="02010500040101020104" pitchFamily="2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57200" y="1491343"/>
            <a:ext cx="8088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Protocol for the warning (next stop clock period-game interruption)</a:t>
            </a:r>
          </a:p>
          <a:p>
            <a:pPr marL="342900" indent="-342900">
              <a:buFont typeface="+mj-lt"/>
              <a:buAutoNum type="alphaLcParenR"/>
            </a:pPr>
            <a:r>
              <a:rPr lang="en-AU" sz="2000" dirty="0" smtClean="0"/>
              <a:t>Communicate the warning to the affected player and the coach plus co-official(s). </a:t>
            </a:r>
          </a:p>
          <a:p>
            <a:pPr marL="342900" indent="-342900">
              <a:buFont typeface="+mj-lt"/>
              <a:buAutoNum type="alphaLcParenR"/>
            </a:pPr>
            <a:r>
              <a:rPr lang="en-AU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Show the “Raise-the-lower-arm”- signal and demonstrate the “ Technical Foul“ signal supported verbally.</a:t>
            </a:r>
            <a:endParaRPr lang="en-AU" sz="2000" dirty="0" smtClean="0"/>
          </a:p>
          <a:p>
            <a:pPr marL="342900" indent="-342900">
              <a:buFont typeface="+mj-lt"/>
              <a:buAutoNum type="alphaLcParenR"/>
            </a:pPr>
            <a:endParaRPr lang="en-AU" sz="2000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3" t="4883" r="3738" b="5336"/>
          <a:stretch/>
        </p:blipFill>
        <p:spPr>
          <a:xfrm>
            <a:off x="4081347" y="3430335"/>
            <a:ext cx="2207943" cy="287010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09" y="3458213"/>
            <a:ext cx="1938821" cy="2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348" y="283682"/>
            <a:ext cx="8229600" cy="63798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Fiba" panose="02010500040101020104" pitchFamily="2" charset="0"/>
              </a:rPr>
              <a:t>FAKE PROTOCOL</a:t>
            </a:r>
            <a:br>
              <a:rPr lang="en-US" sz="2800" dirty="0" smtClean="0">
                <a:latin typeface="Fiba" panose="02010500040101020104" pitchFamily="2" charset="0"/>
              </a:rPr>
            </a:br>
            <a:r>
              <a:rPr lang="en-US" sz="2800" dirty="0" smtClean="0">
                <a:latin typeface="Fiba" panose="02010500040101020104" pitchFamily="2" charset="0"/>
              </a:rPr>
              <a:t>Repetitive or excessive</a:t>
            </a:r>
            <a:endParaRPr lang="en-GB" sz="2800" dirty="0">
              <a:latin typeface="Fiba" panose="02010500040101020104" pitchFamily="2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43"/>
          <a:stretch/>
        </p:blipFill>
        <p:spPr>
          <a:xfrm>
            <a:off x="-140852" y="2976322"/>
            <a:ext cx="9144000" cy="325121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76943" y="1524000"/>
            <a:ext cx="728975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Univers 57 Condensed" charset="0"/>
                <a:ea typeface="Univers 57 Condensed" charset="0"/>
                <a:cs typeface="Univers 57 Condensed" charset="0"/>
              </a:rPr>
              <a:t>On </a:t>
            </a:r>
            <a:r>
              <a:rPr lang="en-GB" sz="2000" b="1" dirty="0" smtClean="0">
                <a:latin typeface="Univers 57 Condensed" charset="0"/>
                <a:ea typeface="Univers 57 Condensed" charset="0"/>
                <a:cs typeface="Univers 57 Condensed" charset="0"/>
              </a:rPr>
              <a:t>repetitive </a:t>
            </a:r>
            <a:r>
              <a:rPr lang="en-GB" sz="2000" b="1" dirty="0">
                <a:latin typeface="Univers 57 Condensed" charset="0"/>
                <a:ea typeface="Univers 57 Condensed" charset="0"/>
                <a:cs typeface="Univers 57 Condensed" charset="0"/>
              </a:rPr>
              <a:t>or on </a:t>
            </a:r>
            <a:r>
              <a:rPr lang="en-GB" sz="2000" b="1" dirty="0" smtClean="0">
                <a:latin typeface="Univers 57 Condensed" charset="0"/>
                <a:ea typeface="Univers 57 Condensed" charset="0"/>
                <a:cs typeface="Univers 57 Condensed" charset="0"/>
              </a:rPr>
              <a:t>excessive* </a:t>
            </a:r>
            <a:r>
              <a:rPr lang="en-GB" sz="2000" b="1" dirty="0">
                <a:latin typeface="Univers 57 Condensed" charset="0"/>
                <a:ea typeface="Univers 57 Condensed" charset="0"/>
                <a:cs typeface="Univers 57 Condensed" charset="0"/>
              </a:rPr>
              <a:t>action resulting in a technical </a:t>
            </a:r>
            <a:r>
              <a:rPr lang="en-GB" sz="2000" b="1" dirty="0" smtClean="0">
                <a:latin typeface="Univers 57 Condensed" charset="0"/>
                <a:ea typeface="Univers 57 Condensed" charset="0"/>
                <a:cs typeface="Univers 57 Condensed" charset="0"/>
              </a:rPr>
              <a:t>foul </a:t>
            </a:r>
          </a:p>
          <a:p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Whistle </a:t>
            </a: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with </a:t>
            </a:r>
            <a:endParaRPr lang="fi-FI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“Stop-the-clock”-signal, </a:t>
            </a:r>
            <a:endParaRPr lang="fi-FI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“</a:t>
            </a:r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Raise-the-lower-arm”- signal</a:t>
            </a: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, </a:t>
            </a:r>
            <a:endParaRPr lang="fi-FI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F</a:t>
            </a:r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ollowed </a:t>
            </a:r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by the “Technical foul” signal.</a:t>
            </a:r>
            <a:endParaRPr lang="fi-FI" sz="20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066801" y="6215340"/>
            <a:ext cx="504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No contact on the play or excessive action (faking)</a:t>
            </a:r>
            <a:endParaRPr lang="en-GB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3" y="3217055"/>
            <a:ext cx="1938821" cy="2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SIGNS OF 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383947" y="1751427"/>
            <a:ext cx="512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Univers 57 Condensed" charset="0"/>
                <a:ea typeface="Univers 57 Condensed" charset="0"/>
                <a:cs typeface="Univers 57 Condensed" charset="0"/>
              </a:rPr>
              <a:t>Faker is looking for contact first</a:t>
            </a:r>
          </a:p>
          <a:p>
            <a:r>
              <a:rPr lang="en-GB" sz="2400" dirty="0" smtClean="0">
                <a:latin typeface="Univers 57 Condensed" charset="0"/>
                <a:ea typeface="Univers 57 Condensed" charset="0"/>
                <a:cs typeface="Univers 57 Condensed" charset="0"/>
              </a:rPr>
              <a:t>Faker needs the contact to fake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42" y="3244773"/>
            <a:ext cx="2807708" cy="236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2" y="3244773"/>
            <a:ext cx="3653214" cy="236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i 5"/>
          <p:cNvSpPr/>
          <p:nvPr/>
        </p:nvSpPr>
        <p:spPr>
          <a:xfrm>
            <a:off x="982639" y="4310744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i 7"/>
          <p:cNvSpPr/>
          <p:nvPr/>
        </p:nvSpPr>
        <p:spPr>
          <a:xfrm>
            <a:off x="5445782" y="3751692"/>
            <a:ext cx="2130675" cy="204734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SIGNS OF 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2021613"/>
            <a:ext cx="3345543" cy="404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i 5"/>
          <p:cNvSpPr/>
          <p:nvPr/>
        </p:nvSpPr>
        <p:spPr>
          <a:xfrm>
            <a:off x="6643210" y="2144486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Ellipsi 6"/>
          <p:cNvSpPr/>
          <p:nvPr/>
        </p:nvSpPr>
        <p:spPr>
          <a:xfrm>
            <a:off x="4444296" y="4691743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53" y="2021613"/>
            <a:ext cx="3613748" cy="404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i 8"/>
          <p:cNvSpPr/>
          <p:nvPr/>
        </p:nvSpPr>
        <p:spPr>
          <a:xfrm>
            <a:off x="3094466" y="2228833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iruutu 9"/>
          <p:cNvSpPr txBox="1"/>
          <p:nvPr/>
        </p:nvSpPr>
        <p:spPr>
          <a:xfrm>
            <a:off x="1012370" y="1441684"/>
            <a:ext cx="338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Head goes </a:t>
            </a:r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up / back </a:t>
            </a:r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(head fake) when </a:t>
            </a:r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contact </a:t>
            </a:r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does not occur in </a:t>
            </a:r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head</a:t>
            </a:r>
            <a:endParaRPr lang="en-GB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764314" y="1339782"/>
            <a:ext cx="2899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Jumping </a:t>
            </a:r>
            <a:r>
              <a:rPr lang="en-GB">
                <a:latin typeface="Univers 57 Condensed" charset="0"/>
                <a:ea typeface="Univers 57 Condensed" charset="0"/>
                <a:cs typeface="Univers 57 Condensed" charset="0"/>
              </a:rPr>
              <a:t>off </a:t>
            </a:r>
            <a:r>
              <a:rPr lang="en-GB" smtClean="0">
                <a:latin typeface="Univers 57 Condensed" charset="0"/>
                <a:ea typeface="Univers 57 Condensed" charset="0"/>
                <a:cs typeface="Univers 57 Condensed" charset="0"/>
              </a:rPr>
              <a:t>spot &amp; landing </a:t>
            </a:r>
            <a:r>
              <a:rPr lang="en-GB">
                <a:latin typeface="Univers 57 Condensed" charset="0"/>
                <a:ea typeface="Univers 57 Condensed" charset="0"/>
                <a:cs typeface="Univers 57 Condensed" charset="0"/>
              </a:rPr>
              <a:t>spot </a:t>
            </a:r>
            <a:r>
              <a:rPr lang="en-GB" smtClean="0">
                <a:latin typeface="Univers 57 Condensed" charset="0"/>
                <a:ea typeface="Univers 57 Condensed" charset="0"/>
                <a:cs typeface="Univers 57 Condensed" charset="0"/>
              </a:rPr>
              <a:t>are close </a:t>
            </a:r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to each </a:t>
            </a:r>
            <a:r>
              <a:rPr lang="en-GB">
                <a:latin typeface="Univers 57 Condensed" charset="0"/>
                <a:ea typeface="Univers 57 Condensed" charset="0"/>
                <a:cs typeface="Univers 57 Condensed" charset="0"/>
              </a:rPr>
              <a:t>other </a:t>
            </a:r>
            <a:endParaRPr lang="en-GB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4227285" y="6058430"/>
            <a:ext cx="381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Feet </a:t>
            </a:r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goes up when falling and hands are prepared for fall.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669067" y="6070402"/>
            <a:ext cx="3703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Making </a:t>
            </a:r>
            <a:r>
              <a:rPr lang="en-GB" dirty="0">
                <a:latin typeface="Univers 57 Condensed" charset="0"/>
                <a:ea typeface="Univers 57 Condensed" charset="0"/>
                <a:cs typeface="Univers 57 Condensed" charset="0"/>
              </a:rPr>
              <a:t>theatrical exaggerated </a:t>
            </a:r>
            <a:r>
              <a:rPr lang="en-GB" dirty="0" smtClean="0">
                <a:latin typeface="Univers 57 Condensed" charset="0"/>
                <a:ea typeface="Univers 57 Condensed" charset="0"/>
                <a:cs typeface="Univers 57 Condensed" charset="0"/>
              </a:rPr>
              <a:t>movements.</a:t>
            </a:r>
            <a:endParaRPr lang="en-GB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92457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800" dirty="0" smtClean="0">
                <a:solidFill>
                  <a:schemeClr val="bg1"/>
                </a:solidFill>
                <a:latin typeface="Fiba"/>
                <a:cs typeface="Fiba"/>
              </a:rPr>
              <a:t>Not all </a:t>
            </a:r>
            <a:r>
              <a:rPr lang="en-AU" sz="2800" dirty="0" smtClean="0">
                <a:solidFill>
                  <a:schemeClr val="bg1"/>
                </a:solidFill>
                <a:latin typeface="Fiba"/>
                <a:cs typeface="Fiba"/>
              </a:rPr>
              <a:t>contacts ARE </a:t>
            </a:r>
            <a:r>
              <a:rPr lang="en-AU" sz="2800" dirty="0" smtClean="0">
                <a:solidFill>
                  <a:schemeClr val="bg1"/>
                </a:solidFill>
                <a:latin typeface="Fiba"/>
                <a:cs typeface="Fiba"/>
              </a:rPr>
              <a:t>FAKING</a:t>
            </a:r>
            <a:endParaRPr lang="en-AU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110340" y="5435886"/>
            <a:ext cx="657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It is important to see the entire play, </a:t>
            </a:r>
          </a:p>
          <a:p>
            <a:pPr algn="ctr"/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not only the reaction of the player.</a:t>
            </a:r>
          </a:p>
          <a:p>
            <a:pPr algn="ctr"/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Illegal contact is still to be called as a foul, </a:t>
            </a:r>
          </a:p>
          <a:p>
            <a:pPr algn="ctr"/>
            <a:r>
              <a:rPr lang="en-GB" sz="2000" dirty="0">
                <a:latin typeface="Univers 57 Condensed" charset="0"/>
                <a:ea typeface="Univers 57 Condensed" charset="0"/>
                <a:cs typeface="Univers 57 Condensed" charset="0"/>
              </a:rPr>
              <a:t>marginal contacts are still part of the game and </a:t>
            </a:r>
            <a:r>
              <a:rPr lang="en-GB" sz="2000" dirty="0" smtClean="0">
                <a:latin typeface="Univers 57 Condensed" charset="0"/>
                <a:ea typeface="Univers 57 Condensed" charset="0"/>
                <a:cs typeface="Univers 57 Condensed" charset="0"/>
              </a:rPr>
              <a:t>legal.</a:t>
            </a:r>
            <a:endParaRPr lang="en-GB" sz="2000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8" y="2061313"/>
            <a:ext cx="3407778" cy="3373472"/>
          </a:xfrm>
          <a:prstGeom prst="rect">
            <a:avLst/>
          </a:prstGeom>
        </p:spPr>
      </p:pic>
      <p:sp>
        <p:nvSpPr>
          <p:cNvPr id="14" name="Ellipsi 13"/>
          <p:cNvSpPr/>
          <p:nvPr/>
        </p:nvSpPr>
        <p:spPr>
          <a:xfrm>
            <a:off x="2520748" y="2105072"/>
            <a:ext cx="922362" cy="83909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 brush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566" y="2061313"/>
            <a:ext cx="3011323" cy="3385457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6360356" y="2209376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110340" y="1497295"/>
            <a:ext cx="64626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H" sz="2400" dirty="0" smtClean="0">
                <a:latin typeface="Fiba"/>
                <a:cs typeface="Fiba"/>
              </a:rPr>
              <a:t>Not all the </a:t>
            </a:r>
            <a:r>
              <a:rPr lang="fr-CH" sz="2400" dirty="0" err="1" smtClean="0">
                <a:latin typeface="Fiba"/>
                <a:cs typeface="Fiba"/>
              </a:rPr>
              <a:t>movements</a:t>
            </a:r>
            <a:r>
              <a:rPr lang="fr-CH" sz="2400" dirty="0" smtClean="0">
                <a:latin typeface="Fiba"/>
                <a:cs typeface="Fiba"/>
              </a:rPr>
              <a:t> </a:t>
            </a:r>
            <a:r>
              <a:rPr lang="fr-CH" sz="2400" dirty="0" smtClean="0">
                <a:latin typeface="Fiba"/>
                <a:cs typeface="Fiba"/>
              </a:rPr>
              <a:t>are FAKING TO BE FOULED</a:t>
            </a:r>
            <a:endParaRPr lang="en-US" sz="2400" dirty="0">
              <a:latin typeface="Fiba"/>
              <a:cs typeface="Fiba"/>
            </a:endParaRPr>
          </a:p>
        </p:txBody>
      </p:sp>
    </p:spTree>
    <p:extLst>
      <p:ext uri="{BB962C8B-B14F-4D97-AF65-F5344CB8AC3E}">
        <p14:creationId xmlns:p14="http://schemas.microsoft.com/office/powerpoint/2010/main" val="5401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>
                <a:latin typeface="Fiba" charset="0"/>
                <a:ea typeface="Fiba" charset="0"/>
                <a:cs typeface="Fiba" charset="0"/>
              </a:rPr>
              <a:t>NOTE</a:t>
            </a:r>
            <a:endParaRPr lang="en-GB" sz="3200" dirty="0">
              <a:latin typeface="Fiba" charset="0"/>
              <a:ea typeface="Fiba" charset="0"/>
              <a:cs typeface="Fiba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6145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8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This material is created by FIBA Referee Department and should not be edited unless using so called ”open template” without FIBA logo</a:t>
            </a:r>
            <a:r>
              <a:rPr lang="en-GB" sz="2800" i="1" smtClean="0">
                <a:latin typeface="Univers 57 Condensed" charset="0"/>
                <a:ea typeface="Univers 57 Condensed" charset="0"/>
                <a:cs typeface="Univers 57 Condensed" charset="0"/>
              </a:rPr>
              <a:t>. </a:t>
            </a:r>
          </a:p>
          <a:p>
            <a:r>
              <a:rPr lang="en-GB" sz="2800" i="1" smtClean="0">
                <a:latin typeface="Univers 57 Condensed" charset="0"/>
                <a:ea typeface="Univers 57 Condensed" charset="0"/>
                <a:cs typeface="Univers 57 Condensed" charset="0"/>
              </a:rPr>
              <a:t>See </a:t>
            </a:r>
            <a:r>
              <a:rPr lang="en-GB" sz="28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document “</a:t>
            </a:r>
            <a:r>
              <a:rPr lang="en-GB" sz="2800" i="1" dirty="0" err="1" smtClean="0">
                <a:latin typeface="Univers 57 Condensed" charset="0"/>
                <a:ea typeface="Univers 57 Condensed" charset="0"/>
                <a:cs typeface="Univers 57 Condensed" charset="0"/>
              </a:rPr>
              <a:t>FIBA_Powerpoint_Presentations</a:t>
            </a:r>
            <a:r>
              <a:rPr lang="en-GB" sz="28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” for details.</a:t>
            </a:r>
          </a:p>
          <a:p>
            <a:endParaRPr lang="en-GB" sz="2800" i="1" dirty="0" smtClean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r>
              <a:rPr lang="en-GB" sz="28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If you identify an error or a discrepancy in this material, please notify the FIBA Referee Department at </a:t>
            </a:r>
            <a:r>
              <a:rPr lang="en-GB" sz="2800" b="1" i="1" u="sng" dirty="0" err="1" smtClean="0">
                <a:latin typeface="Univers 57 Condensed" charset="0"/>
                <a:ea typeface="Univers 57 Condensed" charset="0"/>
                <a:cs typeface="Univers 57 Condensed" charset="0"/>
              </a:rPr>
              <a:t>refereeing@fiba.com</a:t>
            </a:r>
            <a:r>
              <a:rPr lang="en-GB" sz="2800" b="1" i="1" u="sng" dirty="0" smtClean="0">
                <a:latin typeface="Univers 57 Condensed" charset="0"/>
                <a:ea typeface="Univers 57 Condensed" charset="0"/>
                <a:cs typeface="Univers 57 Condensed" charset="0"/>
              </a:rPr>
              <a:t>. </a:t>
            </a:r>
          </a:p>
          <a:p>
            <a:endParaRPr lang="en-GB" sz="2800" i="1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pPr marL="0" indent="0" algn="ctr">
              <a:buNone/>
            </a:pPr>
            <a:r>
              <a:rPr lang="en-GB" sz="28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FIBA Referee Department</a:t>
            </a:r>
            <a:endParaRPr lang="en-GB" sz="2800" i="1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757" y="1942071"/>
            <a:ext cx="3633247" cy="3947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348" y="283682"/>
            <a:ext cx="8229600" cy="6379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iba" panose="02010500040101020104" pitchFamily="2" charset="0"/>
              </a:rPr>
              <a:t>FAKE A FOUL</a:t>
            </a:r>
            <a:endParaRPr lang="en-GB" sz="2800" dirty="0">
              <a:latin typeface="Fiba" panose="02010500040101020104" pitchFamily="2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35036" y="1800417"/>
            <a:ext cx="46199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Univers 67 Condensed" charset="0"/>
                <a:ea typeface="Univers 67 Condensed" charset="0"/>
                <a:cs typeface="Univers 67 Condensed" charset="0"/>
              </a:rPr>
              <a:t>D</a:t>
            </a:r>
            <a:r>
              <a:rPr lang="en-GB" sz="2400" b="1" dirty="0" smtClean="0">
                <a:latin typeface="Univers 67 Condensed" charset="0"/>
                <a:ea typeface="Univers 67 Condensed" charset="0"/>
                <a:cs typeface="Univers 67 Condensed" charset="0"/>
              </a:rPr>
              <a:t>efinition</a:t>
            </a:r>
          </a:p>
          <a:p>
            <a:r>
              <a:rPr lang="en-GB" sz="2400" dirty="0" smtClean="0">
                <a:latin typeface="Univers 57 Condensed" charset="0"/>
                <a:ea typeface="Univers 57 Condensed" charset="0"/>
                <a:cs typeface="Univers 57 Condensed" charset="0"/>
              </a:rPr>
              <a:t>Fake is any action by a player (defence or offense) to pretend being fouled or to make theatrical exaggerated movements in order to create an appearance of being fouled and therefore gaining an unfair advantage.</a:t>
            </a:r>
          </a:p>
          <a:p>
            <a:endParaRPr lang="en-GB" sz="2400" dirty="0">
              <a:latin typeface="Univers 57 Condensed" charset="0"/>
              <a:ea typeface="Univers 57 Condensed" charset="0"/>
              <a:cs typeface="Univers 57 Condensed" charset="0"/>
            </a:endParaRPr>
          </a:p>
          <a:p>
            <a:r>
              <a:rPr lang="en-GB" sz="24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Note: </a:t>
            </a:r>
          </a:p>
          <a:p>
            <a:r>
              <a:rPr lang="en-GB" sz="2400" i="1" dirty="0" smtClean="0">
                <a:latin typeface="Univers 57 Condensed" charset="0"/>
                <a:ea typeface="Univers 57 Condensed" charset="0"/>
                <a:cs typeface="Univers 57 Condensed" charset="0"/>
              </a:rPr>
              <a:t>Flop is a special type of the defender’s action (charge/block), but it is still a fake.</a:t>
            </a:r>
            <a:endParaRPr lang="en-GB" sz="2400" i="1" dirty="0">
              <a:latin typeface="Univers 57 Condensed" charset="0"/>
              <a:ea typeface="Univers 57 Condensed" charset="0"/>
              <a:cs typeface="Univers 57 Condensed" charset="0"/>
            </a:endParaRPr>
          </a:p>
        </p:txBody>
      </p:sp>
      <p:sp>
        <p:nvSpPr>
          <p:cNvPr id="3" name="Ellipsi 2"/>
          <p:cNvSpPr/>
          <p:nvPr/>
        </p:nvSpPr>
        <p:spPr>
          <a:xfrm>
            <a:off x="7322415" y="2105321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49154" name="Sisällön paikkamerkki 2"/>
          <p:cNvSpPr>
            <a:spLocks noGrp="1"/>
          </p:cNvSpPr>
          <p:nvPr>
            <p:ph idx="1"/>
          </p:nvPr>
        </p:nvSpPr>
        <p:spPr>
          <a:xfrm>
            <a:off x="171450" y="1559769"/>
            <a:ext cx="4695674" cy="54006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Univers LT Std 57 Cn"/>
              </a:rPr>
              <a:t>Normally occurring in </a:t>
            </a:r>
            <a:r>
              <a:rPr lang="en-US" sz="2400" dirty="0">
                <a:latin typeface="Univers LT Std 57 Cn"/>
              </a:rPr>
              <a:t>charging and screening </a:t>
            </a:r>
            <a:r>
              <a:rPr lang="en-US" sz="2400" dirty="0" smtClean="0">
                <a:latin typeface="Univers LT Std 57 Cn"/>
              </a:rPr>
              <a:t>situations.</a:t>
            </a:r>
            <a:endParaRPr lang="en-US" sz="2400" dirty="0">
              <a:latin typeface="Univers LT Std 57 Cn"/>
            </a:endParaRPr>
          </a:p>
          <a:p>
            <a:pPr eaLnBrk="1" hangingPunct="1"/>
            <a:r>
              <a:rPr lang="en-US" sz="2400" dirty="0" smtClean="0">
                <a:latin typeface="Univers LT Std 57 Cn"/>
              </a:rPr>
              <a:t>Referees </a:t>
            </a:r>
            <a:r>
              <a:rPr lang="en-US" sz="2400" dirty="0">
                <a:latin typeface="Univers LT Std 57 Cn"/>
              </a:rPr>
              <a:t>must know the </a:t>
            </a:r>
            <a:r>
              <a:rPr lang="en-US" sz="2400" dirty="0" smtClean="0">
                <a:latin typeface="Univers LT Std 57 Cn"/>
              </a:rPr>
              <a:t>game, the </a:t>
            </a:r>
            <a:r>
              <a:rPr lang="en-US" sz="2400" dirty="0">
                <a:latin typeface="Univers LT Std 57 Cn"/>
              </a:rPr>
              <a:t>technical </a:t>
            </a:r>
            <a:r>
              <a:rPr lang="en-US" sz="2400" dirty="0" smtClean="0">
                <a:latin typeface="Univers LT Std 57 Cn"/>
              </a:rPr>
              <a:t>movements and tactics </a:t>
            </a:r>
            <a:r>
              <a:rPr lang="en-US" sz="2400" dirty="0">
                <a:latin typeface="Univers LT Std 57 Cn"/>
              </a:rPr>
              <a:t>of the </a:t>
            </a:r>
            <a:r>
              <a:rPr lang="en-US" sz="2400" dirty="0" smtClean="0">
                <a:latin typeface="Univers LT Std 57 Cn"/>
              </a:rPr>
              <a:t>players to prevent players buying a fake.</a:t>
            </a:r>
            <a:endParaRPr lang="en-US" sz="2400" dirty="0">
              <a:latin typeface="Univers LT Std 57 Cn"/>
            </a:endParaRPr>
          </a:p>
          <a:p>
            <a:pPr eaLnBrk="1" hangingPunct="1"/>
            <a:r>
              <a:rPr lang="en-US" sz="2400" dirty="0" smtClean="0">
                <a:latin typeface="Univers LT Std 57 Cn"/>
              </a:rPr>
              <a:t>This </a:t>
            </a:r>
            <a:r>
              <a:rPr lang="en-US" sz="2400" dirty="0">
                <a:latin typeface="Univers LT Std 57 Cn"/>
              </a:rPr>
              <a:t>type of </a:t>
            </a:r>
            <a:r>
              <a:rPr lang="en-US" sz="2400" dirty="0" smtClean="0">
                <a:latin typeface="Univers LT Std 57 Cn"/>
              </a:rPr>
              <a:t>behavior </a:t>
            </a:r>
            <a:r>
              <a:rPr lang="en-US" sz="2400" dirty="0">
                <a:latin typeface="Univers LT Std 57 Cn"/>
              </a:rPr>
              <a:t>does not fit within the spirit of sportsmanship and fair </a:t>
            </a:r>
            <a:r>
              <a:rPr lang="en-US" sz="2400" dirty="0" smtClean="0">
                <a:latin typeface="Univers LT Std 57 Cn"/>
              </a:rPr>
              <a:t>play.  </a:t>
            </a:r>
          </a:p>
          <a:p>
            <a:pPr eaLnBrk="1" hangingPunct="1"/>
            <a:r>
              <a:rPr lang="en-US" sz="2400" b="1" dirty="0" smtClean="0">
                <a:latin typeface="Univers LT Std 57 Cn"/>
              </a:rPr>
              <a:t>Clean up the game – clean it early!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327" y="1834242"/>
            <a:ext cx="2915557" cy="344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i 5"/>
          <p:cNvSpPr/>
          <p:nvPr/>
        </p:nvSpPr>
        <p:spPr>
          <a:xfrm>
            <a:off x="7228115" y="2606064"/>
            <a:ext cx="772886" cy="74673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699" y="1815044"/>
            <a:ext cx="3982425" cy="3702957"/>
          </a:xfrm>
          <a:prstGeom prst="rect">
            <a:avLst/>
          </a:prstGeom>
        </p:spPr>
      </p:pic>
      <p:sp>
        <p:nvSpPr>
          <p:cNvPr id="49154" name="Sisällön paikkamerkki 2"/>
          <p:cNvSpPr>
            <a:spLocks noGrp="1"/>
          </p:cNvSpPr>
          <p:nvPr>
            <p:ph idx="1"/>
          </p:nvPr>
        </p:nvSpPr>
        <p:spPr>
          <a:xfrm>
            <a:off x="171450" y="1772742"/>
            <a:ext cx="4724249" cy="37452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Univers LT Std 57 Cn"/>
              </a:rPr>
              <a:t>Some players try to trick the referees </a:t>
            </a:r>
            <a:r>
              <a:rPr lang="en-US" sz="2400" dirty="0" smtClean="0">
                <a:latin typeface="Univers LT Std 57 Cn"/>
              </a:rPr>
              <a:t>by faking </a:t>
            </a:r>
            <a:r>
              <a:rPr lang="en-US" sz="2400" dirty="0">
                <a:latin typeface="Univers LT Std 57 Cn"/>
              </a:rPr>
              <a:t>contact caused by an opponent, or </a:t>
            </a:r>
            <a:r>
              <a:rPr lang="en-US" sz="2400" dirty="0" smtClean="0">
                <a:latin typeface="Univers LT Std 57 Cn"/>
              </a:rPr>
              <a:t>by </a:t>
            </a:r>
            <a:r>
              <a:rPr lang="en-US" sz="2400" dirty="0" err="1" smtClean="0">
                <a:latin typeface="Univers LT Std 57 Cn"/>
              </a:rPr>
              <a:t>maximising</a:t>
            </a:r>
            <a:r>
              <a:rPr lang="en-US" sz="2400" dirty="0" smtClean="0">
                <a:latin typeface="Univers LT Std 57 Cn"/>
              </a:rPr>
              <a:t> marginal contact.</a:t>
            </a:r>
            <a:endParaRPr lang="en-US" sz="2400" dirty="0">
              <a:latin typeface="Univers LT Std 57 Cn"/>
            </a:endParaRPr>
          </a:p>
          <a:p>
            <a:pPr eaLnBrk="1" hangingPunct="1"/>
            <a:r>
              <a:rPr lang="en-US" sz="2400" dirty="0" smtClean="0">
                <a:latin typeface="Univers LT Std 57 Cn"/>
              </a:rPr>
              <a:t>Some </a:t>
            </a:r>
            <a:r>
              <a:rPr lang="en-US" sz="2400" dirty="0">
                <a:latin typeface="Univers LT Std 57 Cn"/>
              </a:rPr>
              <a:t>defensive players without a Legal Guarding </a:t>
            </a:r>
            <a:r>
              <a:rPr lang="en-US" sz="2400" dirty="0" smtClean="0">
                <a:latin typeface="Univers LT Std 57 Cn"/>
              </a:rPr>
              <a:t>Position (LGP), </a:t>
            </a:r>
            <a:r>
              <a:rPr lang="en-US" sz="2400" dirty="0">
                <a:latin typeface="Univers LT Std 57 Cn"/>
              </a:rPr>
              <a:t>try to cause contact onto the torso and fall backwards </a:t>
            </a:r>
            <a:r>
              <a:rPr lang="en-US" sz="2400" dirty="0" smtClean="0">
                <a:latin typeface="Univers LT Std 57 Cn"/>
              </a:rPr>
              <a:t>flopping to draw an </a:t>
            </a:r>
            <a:r>
              <a:rPr lang="en-US" sz="2400" dirty="0">
                <a:latin typeface="Univers LT Std 57 Cn"/>
              </a:rPr>
              <a:t>offensive </a:t>
            </a:r>
            <a:r>
              <a:rPr lang="en-US" sz="2400" dirty="0" smtClean="0">
                <a:latin typeface="Univers LT Std 57 Cn"/>
              </a:rPr>
              <a:t>foul.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5755671" y="1815044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isällön paikkamerkki 2"/>
          <p:cNvSpPr>
            <a:spLocks noGrp="1"/>
          </p:cNvSpPr>
          <p:nvPr>
            <p:ph idx="1"/>
          </p:nvPr>
        </p:nvSpPr>
        <p:spPr>
          <a:xfrm>
            <a:off x="195943" y="1691756"/>
            <a:ext cx="4585456" cy="540067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AU" sz="2000" dirty="0" smtClean="0">
                <a:latin typeface="Univers LT Std 57 Cn"/>
              </a:rPr>
              <a:t>A player who fakes being fouled but does not generate any illegal contact and the referee shows the Fake signal: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AU" sz="2000" dirty="0" smtClean="0">
                <a:solidFill>
                  <a:schemeClr val="tx1"/>
                </a:solidFill>
                <a:latin typeface="Univers LT Std 57 Cn"/>
              </a:rPr>
              <a:t>A warning is given to the player and to the Head Coach during the next game interruption.  This serves as a warning for that team.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AU" sz="1400" dirty="0" smtClean="0">
              <a:latin typeface="Univers LT Std 57 Cn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AU" sz="2000" dirty="0" smtClean="0">
                <a:solidFill>
                  <a:schemeClr val="tx1"/>
                </a:solidFill>
                <a:latin typeface="Univers LT Std 57 Cn"/>
              </a:rPr>
              <a:t>Any repetition of faking by the same team </a:t>
            </a:r>
            <a:r>
              <a:rPr lang="en-AU" sz="2000" dirty="0" smtClean="0">
                <a:latin typeface="Univers LT Std 57 Cn"/>
              </a:rPr>
              <a:t>is a</a:t>
            </a:r>
            <a:r>
              <a:rPr lang="en-AU" sz="2000" dirty="0" smtClean="0">
                <a:solidFill>
                  <a:schemeClr val="tx1"/>
                </a:solidFill>
                <a:latin typeface="Univers LT Std 57 Cn"/>
              </a:rPr>
              <a:t> Technical Foul </a:t>
            </a:r>
            <a:endParaRPr lang="en-AU" sz="1800" dirty="0" smtClean="0">
              <a:latin typeface="Univers LT Std 57 Cn"/>
            </a:endParaRPr>
          </a:p>
          <a:p>
            <a:pPr marL="1314450" lvl="2" indent="-457200">
              <a:buFont typeface="+mj-lt"/>
              <a:buAutoNum type="alphaLcParenR"/>
            </a:pPr>
            <a:r>
              <a:rPr lang="en-AU" sz="1400" dirty="0" smtClean="0">
                <a:latin typeface="Univers LT Std 57 Cn"/>
              </a:rPr>
              <a:t>Possible to have 2 Fake warnings during the same play without game interruption.</a:t>
            </a:r>
          </a:p>
          <a:p>
            <a:pPr marL="857250" lvl="2" indent="0">
              <a:buNone/>
            </a:pPr>
            <a:endParaRPr lang="en-AU" sz="1100" dirty="0" smtClean="0">
              <a:solidFill>
                <a:schemeClr val="tx1"/>
              </a:solidFill>
              <a:latin typeface="Univers LT Std 57 Cn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AU" sz="2000" dirty="0" smtClean="0">
                <a:solidFill>
                  <a:schemeClr val="tx1"/>
                </a:solidFill>
                <a:latin typeface="Univers LT Std 57 Cn"/>
              </a:rPr>
              <a:t>Each team is entitled to one warning.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423" y="1637403"/>
            <a:ext cx="3413224" cy="4680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STANDARD (normal) 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7228114" y="2606064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757" y="1981199"/>
            <a:ext cx="3110543" cy="3940629"/>
          </a:xfrm>
          <a:prstGeom prst="rect">
            <a:avLst/>
          </a:prstGeom>
        </p:spPr>
      </p:pic>
      <p:sp>
        <p:nvSpPr>
          <p:cNvPr id="49154" name="Sisällön paikkamerkki 2"/>
          <p:cNvSpPr>
            <a:spLocks noGrp="1"/>
          </p:cNvSpPr>
          <p:nvPr>
            <p:ph idx="1"/>
          </p:nvPr>
        </p:nvSpPr>
        <p:spPr>
          <a:xfrm>
            <a:off x="242358" y="1981199"/>
            <a:ext cx="4781399" cy="299998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Univers LT Std 57 Cn"/>
              </a:rPr>
              <a:t>A player who fakes excessively (without any contact with an opponent) </a:t>
            </a:r>
            <a:r>
              <a:rPr lang="en-US" sz="2400" dirty="0">
                <a:latin typeface="Univers LT Std 57 Cn"/>
              </a:rPr>
              <a:t>and does not generate any illegal </a:t>
            </a:r>
            <a:r>
              <a:rPr lang="en-US" sz="2400" dirty="0" smtClean="0">
                <a:latin typeface="Univers LT Std 57 Cn"/>
              </a:rPr>
              <a:t>contact:</a:t>
            </a:r>
          </a:p>
          <a:p>
            <a:pPr eaLnBrk="1" hangingPunct="1"/>
            <a:endParaRPr lang="en-US" sz="2400" dirty="0" smtClean="0">
              <a:latin typeface="Univers LT Std 57 Cn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i-FI" sz="2400" dirty="0" smtClean="0">
                <a:solidFill>
                  <a:schemeClr val="tx1"/>
                </a:solidFill>
                <a:latin typeface="Univers LT Std 57 Cn"/>
              </a:rPr>
              <a:t>Direct Technical Foul </a:t>
            </a:r>
            <a:r>
              <a:rPr lang="fi-FI" sz="2000" dirty="0" smtClean="0">
                <a:solidFill>
                  <a:schemeClr val="tx1"/>
                </a:solidFill>
                <a:latin typeface="Univers LT Std 57 Cn"/>
              </a:rPr>
              <a:t>(</a:t>
            </a:r>
            <a:r>
              <a:rPr lang="fi-FI" sz="2000" dirty="0" smtClean="0">
                <a:latin typeface="Univers LT Std 57 Cn"/>
              </a:rPr>
              <a:t>U</a:t>
            </a:r>
            <a:r>
              <a:rPr lang="fi-FI" sz="2000" dirty="0" smtClean="0">
                <a:solidFill>
                  <a:schemeClr val="tx1"/>
                </a:solidFill>
                <a:latin typeface="Univers LT Std 57 Cn"/>
              </a:rPr>
              <a:t>nsportsmanlike behaviour)</a:t>
            </a:r>
            <a:endParaRPr lang="en-US" sz="2000" dirty="0" smtClean="0">
              <a:solidFill>
                <a:schemeClr val="tx1"/>
              </a:solidFill>
              <a:latin typeface="Univers LT Std 57 C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EXCESSIVE FAKING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5475514" y="2148864"/>
            <a:ext cx="1223533" cy="1208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707" y="1616003"/>
            <a:ext cx="3194988" cy="3770086"/>
          </a:xfrm>
          <a:prstGeom prst="rect">
            <a:avLst/>
          </a:prstGeom>
        </p:spPr>
      </p:pic>
      <p:sp>
        <p:nvSpPr>
          <p:cNvPr id="49154" name="Sisällön paikkamerkki 2"/>
          <p:cNvSpPr>
            <a:spLocks noGrp="1"/>
          </p:cNvSpPr>
          <p:nvPr>
            <p:ph idx="1"/>
          </p:nvPr>
        </p:nvSpPr>
        <p:spPr>
          <a:xfrm>
            <a:off x="238125" y="1700809"/>
            <a:ext cx="4657630" cy="36004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2400" b="1" u="sng" dirty="0">
                <a:latin typeface="Univers LT Std 57 Cn"/>
              </a:rPr>
              <a:t>If a player:</a:t>
            </a:r>
          </a:p>
          <a:p>
            <a:pPr eaLnBrk="1" hangingPunct="1"/>
            <a:r>
              <a:rPr lang="en-US" sz="2400" dirty="0">
                <a:latin typeface="Univers LT Std 57 Cn"/>
              </a:rPr>
              <a:t>f</a:t>
            </a:r>
            <a:r>
              <a:rPr lang="en-US" sz="2400" dirty="0" smtClean="0">
                <a:latin typeface="Univers LT Std 57 Cn"/>
              </a:rPr>
              <a:t>akes generating </a:t>
            </a:r>
            <a:r>
              <a:rPr lang="en-US" sz="2400" dirty="0">
                <a:latin typeface="Univers LT Std 57 Cn"/>
              </a:rPr>
              <a:t>illegal </a:t>
            </a:r>
            <a:r>
              <a:rPr lang="en-US" sz="2400" dirty="0" smtClean="0">
                <a:latin typeface="Univers LT Std 57 Cn"/>
              </a:rPr>
              <a:t>contact, call the foul on the faker!</a:t>
            </a:r>
          </a:p>
          <a:p>
            <a:pPr eaLnBrk="1" hangingPunct="1"/>
            <a:endParaRPr lang="en-US" sz="2400" u="sng" dirty="0">
              <a:solidFill>
                <a:srgbClr val="FF0000"/>
              </a:solidFill>
              <a:latin typeface="Univers LT Std 57 Cn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Univers LT Std 57 Cn"/>
              </a:rPr>
              <a:t>If there is a foul on the play, there cannot be a fake on the same play (no foul and warning on the same play).</a:t>
            </a:r>
          </a:p>
          <a:p>
            <a:pPr eaLnBrk="1" hangingPunct="1"/>
            <a:endParaRPr lang="en-US" sz="2400" dirty="0">
              <a:solidFill>
                <a:srgbClr val="FF0000"/>
              </a:solidFill>
              <a:latin typeface="Univers LT Std 57 Cn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Univers LT Std 57 Cn"/>
              </a:rPr>
              <a:t>Foul = No warning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Univers LT Std 57 Cn"/>
              </a:rPr>
              <a:t>No foul = Warning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543" y="298450"/>
            <a:ext cx="831499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  <a:latin typeface="Fiba"/>
                <a:cs typeface="Fiba"/>
              </a:rPr>
              <a:t>FAKING &amp; ILLEGAL CONTACT</a:t>
            </a:r>
            <a:endParaRPr lang="en-US" sz="2800" dirty="0">
              <a:solidFill>
                <a:schemeClr val="bg1"/>
              </a:solidFill>
              <a:latin typeface="Fiba"/>
              <a:cs typeface="Fiba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6912430" y="2225064"/>
            <a:ext cx="1001486" cy="10406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348" y="283682"/>
            <a:ext cx="8229600" cy="637986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Fiba" panose="02010500040101020104" pitchFamily="2" charset="0"/>
              </a:rPr>
              <a:t>FAKE PROTOCOL / SIGNAL</a:t>
            </a:r>
            <a:endParaRPr lang="en-AU" sz="2800" dirty="0">
              <a:latin typeface="Fiba" panose="02010500040101020104" pitchFamily="2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04497" y="1559826"/>
            <a:ext cx="64007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Fake a foul signal</a:t>
            </a:r>
          </a:p>
          <a:p>
            <a:r>
              <a:rPr lang="en-AU" dirty="0" smtClean="0"/>
              <a:t>New </a:t>
            </a:r>
            <a:r>
              <a:rPr lang="en-AU" dirty="0" smtClean="0">
                <a:latin typeface="Univers 57 Condensed" charset="0"/>
                <a:ea typeface="Univers 57 Condensed" charset="0"/>
                <a:cs typeface="Univers 57 Condensed" charset="0"/>
              </a:rPr>
              <a:t>“Raise-the-lower-arm”- signal twice (starting from the top)</a:t>
            </a:r>
            <a:endParaRPr lang="en-AU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48" y="2455704"/>
            <a:ext cx="2808000" cy="40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</TotalTime>
  <Words>687</Words>
  <Application>Microsoft Macintosh PowerPoint</Application>
  <PresentationFormat>Näytössä katseltava diaesitys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Arial Bold</vt:lpstr>
      <vt:lpstr>Calibri</vt:lpstr>
      <vt:lpstr>Fiba</vt:lpstr>
      <vt:lpstr>Univers 57 Condensed</vt:lpstr>
      <vt:lpstr>Univers 67 Condensed</vt:lpstr>
      <vt:lpstr>Univers LT Std 57 Cn</vt:lpstr>
      <vt:lpstr>Office Theme</vt:lpstr>
      <vt:lpstr>Office Theme</vt:lpstr>
      <vt:lpstr>PowerPoint-esitys</vt:lpstr>
      <vt:lpstr>NOTE</vt:lpstr>
      <vt:lpstr>FAKE A FOUL</vt:lpstr>
      <vt:lpstr>PowerPoint-esitys</vt:lpstr>
      <vt:lpstr>PowerPoint-esitys</vt:lpstr>
      <vt:lpstr>PowerPoint-esitys</vt:lpstr>
      <vt:lpstr>PowerPoint-esitys</vt:lpstr>
      <vt:lpstr>PowerPoint-esitys</vt:lpstr>
      <vt:lpstr>FAKE PROTOCOL / SIGNAL</vt:lpstr>
      <vt:lpstr>FAKE PROTOCOL Warning during the play</vt:lpstr>
      <vt:lpstr>FAKE PROTOCOL Warning next interruption</vt:lpstr>
      <vt:lpstr>FAKE PROTOCOL Repetitive or excessive</vt:lpstr>
      <vt:lpstr>PowerPoint-esitys</vt:lpstr>
      <vt:lpstr>PowerPoint-esitys</vt:lpstr>
      <vt:lpstr>PowerPoint-esitys</vt:lpstr>
      <vt:lpstr>PowerPoint-esitys</vt:lpstr>
    </vt:vector>
  </TitlesOfParts>
  <Company>The Works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Simon Cornes</dc:creator>
  <cp:lastModifiedBy>Carl Jungebrand</cp:lastModifiedBy>
  <cp:revision>223</cp:revision>
  <cp:lastPrinted>2017-06-13T07:25:59Z</cp:lastPrinted>
  <dcterms:created xsi:type="dcterms:W3CDTF">2015-02-10T09:53:58Z</dcterms:created>
  <dcterms:modified xsi:type="dcterms:W3CDTF">2017-08-30T16:41:13Z</dcterms:modified>
</cp:coreProperties>
</file>